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5"/>
  </p:notesMasterIdLst>
  <p:sldIdLst>
    <p:sldId id="323" r:id="rId2"/>
    <p:sldId id="258" r:id="rId3"/>
    <p:sldId id="260" r:id="rId4"/>
    <p:sldId id="259" r:id="rId5"/>
    <p:sldId id="261" r:id="rId6"/>
    <p:sldId id="262" r:id="rId7"/>
    <p:sldId id="263" r:id="rId8"/>
    <p:sldId id="266" r:id="rId9"/>
    <p:sldId id="264" r:id="rId10"/>
    <p:sldId id="265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89" r:id="rId24"/>
    <p:sldId id="279" r:id="rId25"/>
    <p:sldId id="280" r:id="rId26"/>
    <p:sldId id="312" r:id="rId27"/>
    <p:sldId id="313" r:id="rId28"/>
    <p:sldId id="282" r:id="rId29"/>
    <p:sldId id="283" r:id="rId30"/>
    <p:sldId id="286" r:id="rId31"/>
    <p:sldId id="284" r:id="rId32"/>
    <p:sldId id="285" r:id="rId33"/>
    <p:sldId id="321" r:id="rId34"/>
    <p:sldId id="287" r:id="rId35"/>
    <p:sldId id="288" r:id="rId36"/>
    <p:sldId id="290" r:id="rId37"/>
    <p:sldId id="291" r:id="rId38"/>
    <p:sldId id="292" r:id="rId39"/>
    <p:sldId id="316" r:id="rId40"/>
    <p:sldId id="315" r:id="rId41"/>
    <p:sldId id="317" r:id="rId42"/>
    <p:sldId id="318" r:id="rId43"/>
    <p:sldId id="319" r:id="rId44"/>
    <p:sldId id="320" r:id="rId45"/>
    <p:sldId id="295" r:id="rId46"/>
    <p:sldId id="294" r:id="rId47"/>
    <p:sldId id="293" r:id="rId48"/>
    <p:sldId id="314" r:id="rId49"/>
    <p:sldId id="297" r:id="rId50"/>
    <p:sldId id="298" r:id="rId51"/>
    <p:sldId id="299" r:id="rId52"/>
    <p:sldId id="300" r:id="rId53"/>
    <p:sldId id="301" r:id="rId54"/>
    <p:sldId id="302" r:id="rId55"/>
    <p:sldId id="303" r:id="rId56"/>
    <p:sldId id="304" r:id="rId57"/>
    <p:sldId id="305" r:id="rId58"/>
    <p:sldId id="306" r:id="rId59"/>
    <p:sldId id="307" r:id="rId60"/>
    <p:sldId id="308" r:id="rId61"/>
    <p:sldId id="309" r:id="rId62"/>
    <p:sldId id="310" r:id="rId63"/>
    <p:sldId id="311" r:id="rId6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1600" y="44"/>
      </p:cViewPr>
      <p:guideLst>
        <p:guide orient="horz" pos="2160"/>
        <p:guide pos="2880"/>
      </p:guideLst>
    </p:cSldViewPr>
  </p:slideViewPr>
  <p:notesTextViewPr>
    <p:cViewPr>
      <p:scale>
        <a:sx n="66" d="100"/>
        <a:sy n="66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55FC4C78-C102-4B96-8197-B4F048447755}" type="datetimeFigureOut">
              <a:rPr lang="en-US"/>
              <a:pPr>
                <a:defRPr/>
              </a:pPr>
              <a:t>8/27/2023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D89CEF84-E10B-4B71-B88A-0AC37B27E9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2608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48A4BEC-28CD-4AC8-9A6C-1525CC8AD7E8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3925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661B736-6CFA-45CE-B68F-9BBF34AD31DF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4978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6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27FAD9F-5A41-4ADF-B589-3A1493A96241}" type="slidenum">
              <a:rPr lang="en-US" smtClean="0"/>
              <a:pPr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1592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6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183377D-0EB3-445F-98A8-9A2D582A83C3}" type="slidenum">
              <a:rPr lang="en-US" smtClean="0"/>
              <a:pPr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2186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3A2C15-7F97-475F-9116-1490305AD5D0}" type="datetimeFigureOut">
              <a:rPr lang="en-US"/>
              <a:pPr>
                <a:defRPr/>
              </a:pPr>
              <a:t>8/27/2023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A4D47-1C95-4C2E-939D-A3F66C9A87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76BE69-79D3-4956-862F-5B7679E0EB7E}" type="datetimeFigureOut">
              <a:rPr lang="en-US"/>
              <a:pPr>
                <a:defRPr/>
              </a:pPr>
              <a:t>8/27/2023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966359-ED89-4B8F-B181-16B76B4304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ED71E1-7B96-4491-99EB-A4E22A7D0699}" type="datetimeFigureOut">
              <a:rPr lang="en-US"/>
              <a:pPr>
                <a:defRPr/>
              </a:pPr>
              <a:t>8/27/2023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2E5B18-17E5-4902-B8D2-A8172E19EA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AFBC09-4F70-4DCE-843B-23B1CC58B61A}" type="datetimeFigureOut">
              <a:rPr lang="en-US"/>
              <a:pPr>
                <a:defRPr/>
              </a:pPr>
              <a:t>8/27/2023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E4B2CD-DFB2-47F5-B609-D29838E79F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8F3814-5D95-42A4-833A-845FABBD061B}" type="datetimeFigureOut">
              <a:rPr lang="en-US"/>
              <a:pPr>
                <a:defRPr/>
              </a:pPr>
              <a:t>8/27/2023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69F0FC-AA2C-47D8-91E6-B8C5D6A9FF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791BB0-1845-46D5-89CE-3402BD008DF9}" type="datetimeFigureOut">
              <a:rPr lang="en-US"/>
              <a:pPr>
                <a:defRPr/>
              </a:pPr>
              <a:t>8/27/2023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2EACAB-3AE3-4890-8F9E-8FD3E04D86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1E41C8-E55B-4BC4-98D3-08ACB96835BE}" type="datetimeFigureOut">
              <a:rPr lang="en-US"/>
              <a:pPr>
                <a:defRPr/>
              </a:pPr>
              <a:t>8/27/2023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D90749-41F5-436A-9656-110E1923E3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B501D4-0C80-462F-BF2A-7C432DD711F8}" type="datetimeFigureOut">
              <a:rPr lang="en-US"/>
              <a:pPr>
                <a:defRPr/>
              </a:pPr>
              <a:t>8/27/2023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BEC35F-2459-4955-B24F-177D21E65D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CB5AEE-BACE-4AC1-A9FE-30C3FBBDEC42}" type="datetimeFigureOut">
              <a:rPr lang="en-US"/>
              <a:pPr>
                <a:defRPr/>
              </a:pPr>
              <a:t>8/27/2023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1D7A22-8503-4375-A2DB-F6AA16D883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44B95E-0FC7-4A8C-9570-BD1F4FE028C9}" type="datetimeFigureOut">
              <a:rPr lang="en-US"/>
              <a:pPr>
                <a:defRPr/>
              </a:pPr>
              <a:t>8/27/2023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2D0522-76B9-42A1-8A8E-946A4A1D65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3B2461-0815-45D4-B502-27F2A50F60D7}" type="datetimeFigureOut">
              <a:rPr lang="en-US"/>
              <a:pPr>
                <a:defRPr/>
              </a:pPr>
              <a:t>8/27/2023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D07E46-8DCA-4E59-B8EC-F13F784209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40E53E1-F3AB-4537-ACD8-0E421EBD361E}" type="datetimeFigureOut">
              <a:rPr lang="en-US"/>
              <a:pPr>
                <a:defRPr/>
              </a:pPr>
              <a:t>8/27/2023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FDF94DB-2685-477D-9F57-B7A78A1515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5/51/Illu_quiz_hn_02.jpg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3200" b="1" dirty="0">
                <a:solidFill>
                  <a:srgbClr val="002060"/>
                </a:solidFill>
                <a:latin typeface="Palatino Linotype" pitchFamily="18" charset="0"/>
              </a:rPr>
              <a:t>НАСТАВНА ЈЕДИНИЦА 1</a:t>
            </a:r>
            <a:r>
              <a:rPr lang="en-US" sz="3200" b="1">
                <a:solidFill>
                  <a:srgbClr val="002060"/>
                </a:solidFill>
                <a:latin typeface="Palatino Linotype" pitchFamily="18" charset="0"/>
              </a:rPr>
              <a:t>3 </a:t>
            </a:r>
            <a:r>
              <a:rPr lang="ru-RU" sz="3200" b="1" dirty="0">
                <a:solidFill>
                  <a:srgbClr val="002060"/>
                </a:solidFill>
                <a:latin typeface="Palatino Linotype" pitchFamily="18" charset="0"/>
              </a:rPr>
              <a:t> </a:t>
            </a:r>
            <a:endParaRPr lang="en-US" sz="3200" b="1" dirty="0">
              <a:solidFill>
                <a:srgbClr val="002060"/>
              </a:solidFill>
              <a:latin typeface="Palatino Linotype" pitchFamily="18" charset="0"/>
            </a:endParaRPr>
          </a:p>
        </p:txBody>
      </p:sp>
      <p:sp>
        <p:nvSpPr>
          <p:cNvPr id="153603" name="Rectangle 3"/>
          <p:cNvSpPr>
            <a:spLocks noGrp="1" noChangeArrowheads="1"/>
          </p:cNvSpPr>
          <p:nvPr>
            <p:ph idx="1"/>
          </p:nvPr>
        </p:nvSpPr>
        <p:spPr>
          <a:xfrm>
            <a:off x="539552" y="1916832"/>
            <a:ext cx="7978080" cy="1872207"/>
          </a:xfrm>
          <a:solidFill>
            <a:schemeClr val="bg2">
              <a:lumMod val="90000"/>
            </a:schemeClr>
          </a:solidFill>
          <a:ln>
            <a:solidFill>
              <a:srgbClr val="002060"/>
            </a:solidFill>
          </a:ln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en-US" b="1" dirty="0">
              <a:solidFill>
                <a:srgbClr val="000000"/>
              </a:solidFill>
            </a:endParaRPr>
          </a:p>
          <a:p>
            <a:pPr algn="ctr">
              <a:buNone/>
              <a:defRPr/>
            </a:pPr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Микробиологија усне дупље</a:t>
            </a:r>
          </a:p>
        </p:txBody>
      </p:sp>
      <p:sp>
        <p:nvSpPr>
          <p:cNvPr id="5" name="Subtitle 2"/>
          <p:cNvSpPr txBox="1">
            <a:spLocks/>
          </p:cNvSpPr>
          <p:nvPr/>
        </p:nvSpPr>
        <p:spPr bwMode="auto">
          <a:xfrm>
            <a:off x="539552" y="4581128"/>
            <a:ext cx="7992888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70000" lnSpcReduction="20000"/>
          </a:bodyPr>
          <a:lstStyle/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err="1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Palatino Linotype" pitchFamily="18" charset="0"/>
                <a:ea typeface="+mn-ea"/>
                <a:cs typeface="+mn-cs"/>
              </a:rPr>
              <a:t>Микрофлора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Palatino Linotype" pitchFamily="18" charset="0"/>
                <a:ea typeface="+mn-ea"/>
                <a:cs typeface="+mn-cs"/>
              </a:rPr>
              <a:t> </a:t>
            </a:r>
            <a:r>
              <a:rPr kumimoji="0" lang="en-US" sz="3200" b="1" i="0" u="none" strike="noStrike" kern="1200" cap="none" spc="0" normalizeH="0" baseline="0" noProof="0" dirty="0" err="1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Palatino Linotype" pitchFamily="18" charset="0"/>
                <a:ea typeface="+mn-ea"/>
                <a:cs typeface="+mn-cs"/>
              </a:rPr>
              <a:t>усне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Palatino Linotype" pitchFamily="18" charset="0"/>
                <a:ea typeface="+mn-ea"/>
                <a:cs typeface="+mn-cs"/>
              </a:rPr>
              <a:t> </a:t>
            </a:r>
            <a:r>
              <a:rPr kumimoji="0" lang="en-US" sz="3200" b="1" i="0" u="none" strike="noStrike" kern="1200" cap="none" spc="0" normalizeH="0" baseline="0" noProof="0" dirty="0" err="1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Palatino Linotype" pitchFamily="18" charset="0"/>
                <a:ea typeface="+mn-ea"/>
                <a:cs typeface="+mn-cs"/>
              </a:rPr>
              <a:t>дупље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Palatino Linotype" pitchFamily="18" charset="0"/>
                <a:ea typeface="+mn-ea"/>
                <a:cs typeface="+mn-cs"/>
              </a:rPr>
              <a:t> </a:t>
            </a:r>
            <a:endParaRPr kumimoji="0" lang="sr-Cyrl-RS" sz="32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Palatino Linotype" pitchFamily="18" charset="0"/>
              <a:ea typeface="+mn-ea"/>
              <a:cs typeface="+mn-cs"/>
            </a:endParaRP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sr-Cyrl-RS" sz="32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Palatino Linotype" pitchFamily="18" charset="0"/>
                <a:ea typeface="+mn-ea"/>
                <a:cs typeface="+mn-cs"/>
              </a:rPr>
              <a:t>Дентални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Palatino Linotype" pitchFamily="18" charset="0"/>
                <a:ea typeface="+mn-ea"/>
                <a:cs typeface="+mn-cs"/>
              </a:rPr>
              <a:t> </a:t>
            </a:r>
            <a:r>
              <a:rPr kumimoji="0" lang="en-US" sz="3200" b="1" i="0" u="none" strike="noStrike" kern="1200" cap="none" spc="0" normalizeH="0" baseline="0" noProof="0" dirty="0" err="1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Palatino Linotype" pitchFamily="18" charset="0"/>
                <a:ea typeface="+mn-ea"/>
                <a:cs typeface="+mn-cs"/>
              </a:rPr>
              <a:t>плак</a:t>
            </a:r>
            <a:endParaRPr kumimoji="0" lang="sr-Cyrl-RS" sz="32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Palatino Linotype" pitchFamily="18" charset="0"/>
              <a:ea typeface="+mn-ea"/>
              <a:cs typeface="+mn-cs"/>
            </a:endParaRP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sr-Cyrl-RS" sz="32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Palatino Linotype" pitchFamily="18" charset="0"/>
                <a:ea typeface="+mn-ea"/>
                <a:cs typeface="+mn-cs"/>
              </a:rPr>
              <a:t>Улога бактерија оралне слузнице у системским обољењима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Palatino Linotype" pitchFamily="18" charset="0"/>
                <a:ea typeface="+mn-ea"/>
                <a:cs typeface="+mn-cs"/>
              </a:rPr>
              <a:t> </a:t>
            </a:r>
            <a:endParaRPr kumimoji="0" lang="sr-Cyrl-RS" sz="32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Palatino Linotype" pitchFamily="18" charset="0"/>
              <a:ea typeface="+mn-ea"/>
              <a:cs typeface="+mn-cs"/>
            </a:endParaRP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err="1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Palatino Linotype" pitchFamily="18" charset="0"/>
                <a:ea typeface="+mn-ea"/>
                <a:cs typeface="+mn-cs"/>
              </a:rPr>
              <a:t>Од</a:t>
            </a:r>
            <a:r>
              <a:rPr kumimoji="0" lang="sr-Cyrl-RS" sz="32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Palatino Linotype" pitchFamily="18" charset="0"/>
                <a:ea typeface="+mn-ea"/>
                <a:cs typeface="+mn-cs"/>
              </a:rPr>
              <a:t>б</a:t>
            </a:r>
            <a:r>
              <a:rPr kumimoji="0" lang="en-US" sz="3200" b="1" i="0" u="none" strike="noStrike" kern="1200" cap="none" spc="0" normalizeH="0" baseline="0" noProof="0" dirty="0" err="1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Palatino Linotype" pitchFamily="18" charset="0"/>
                <a:ea typeface="+mn-ea"/>
                <a:cs typeface="+mn-cs"/>
              </a:rPr>
              <a:t>рамбени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Palatino Linotype" pitchFamily="18" charset="0"/>
                <a:ea typeface="+mn-ea"/>
                <a:cs typeface="+mn-cs"/>
              </a:rPr>
              <a:t> </a:t>
            </a:r>
            <a:r>
              <a:rPr kumimoji="0" lang="en-US" sz="3200" b="1" i="0" u="none" strike="noStrike" kern="1200" cap="none" spc="0" normalizeH="0" baseline="0" noProof="0" dirty="0" err="1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Palatino Linotype" pitchFamily="18" charset="0"/>
                <a:ea typeface="+mn-ea"/>
                <a:cs typeface="+mn-cs"/>
              </a:rPr>
              <a:t>механизми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Palatino Linotype" pitchFamily="18" charset="0"/>
                <a:ea typeface="+mn-ea"/>
                <a:cs typeface="+mn-cs"/>
              </a:rPr>
              <a:t> </a:t>
            </a:r>
            <a:r>
              <a:rPr kumimoji="0" lang="en-US" sz="3200" b="1" i="0" u="none" strike="noStrike" kern="1200" cap="none" spc="0" normalizeH="0" baseline="0" noProof="0" dirty="0" err="1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Palatino Linotype" pitchFamily="18" charset="0"/>
                <a:ea typeface="+mn-ea"/>
                <a:cs typeface="+mn-cs"/>
              </a:rPr>
              <a:t>усне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Palatino Linotype" pitchFamily="18" charset="0"/>
                <a:ea typeface="+mn-ea"/>
                <a:cs typeface="+mn-cs"/>
              </a:rPr>
              <a:t> </a:t>
            </a:r>
            <a:r>
              <a:rPr kumimoji="0" lang="en-US" sz="3200" b="1" i="0" u="none" strike="noStrike" kern="1200" cap="none" spc="0" normalizeH="0" baseline="0" noProof="0" dirty="0" err="1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Palatino Linotype" pitchFamily="18" charset="0"/>
                <a:ea typeface="+mn-ea"/>
                <a:cs typeface="+mn-cs"/>
              </a:rPr>
              <a:t>дупље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Palatino Linotype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5" y="188913"/>
            <a:ext cx="8893175" cy="6408737"/>
          </a:xfrm>
        </p:spPr>
        <p:txBody>
          <a:bodyPr/>
          <a:lstStyle/>
          <a:p>
            <a:pPr algn="ctr" eaLnBrk="1" hangingPunct="1">
              <a:buFont typeface="Arial" charset="0"/>
              <a:buNone/>
              <a:defRPr/>
            </a:pPr>
            <a:r>
              <a:rPr lang="sr-Cyrl-RS" sz="2500" b="1" dirty="0">
                <a:solidFill>
                  <a:srgbClr val="C00000"/>
                </a:solidFill>
                <a:latin typeface="Palatino Linotype" pitchFamily="18" charset="0"/>
              </a:rPr>
              <a:t>Неспорогене анаеробне бактерије усне дупље:</a:t>
            </a:r>
            <a:endParaRPr lang="sr-Cyrl-RS" sz="2500" b="1" dirty="0">
              <a:solidFill>
                <a:schemeClr val="accent1"/>
              </a:solidFill>
              <a:latin typeface="Palatino Linotype" pitchFamily="18" charset="0"/>
            </a:endParaRPr>
          </a:p>
          <a:p>
            <a:pPr marL="457200" indent="-457200" eaLnBrk="1" hangingPunct="1">
              <a:buNone/>
              <a:defRPr/>
            </a:pPr>
            <a:r>
              <a:rPr lang="en-US" sz="2000" b="1" i="1" dirty="0" err="1">
                <a:solidFill>
                  <a:schemeClr val="accent1">
                    <a:lumMod val="75000"/>
                  </a:schemeClr>
                </a:solidFill>
                <a:latin typeface="Palatino Linotype" pitchFamily="18" charset="0"/>
              </a:rPr>
              <a:t>Peptostreptococcus</a:t>
            </a:r>
            <a:r>
              <a:rPr lang="sr-Cyrl-RS" sz="2000" i="1" dirty="0">
                <a:solidFill>
                  <a:schemeClr val="accent1">
                    <a:lumMod val="75000"/>
                  </a:schemeClr>
                </a:solidFill>
                <a:latin typeface="Palatino Linotype" pitchFamily="18" charset="0"/>
              </a:rPr>
              <a:t> </a:t>
            </a:r>
            <a:r>
              <a:rPr lang="sr-Cyrl-RS" sz="2000" dirty="0">
                <a:latin typeface="Palatino Linotype" pitchFamily="18" charset="0"/>
              </a:rPr>
              <a:t>врсте:</a:t>
            </a:r>
            <a:r>
              <a:rPr lang="sr-Cyrl-RS" sz="2000" i="1" dirty="0">
                <a:latin typeface="Palatino Linotype" pitchFamily="18" charset="0"/>
              </a:rPr>
              <a:t> </a:t>
            </a:r>
            <a:endParaRPr lang="en-US" sz="2000" i="1" dirty="0">
              <a:latin typeface="Palatino Linotype" pitchFamily="18" charset="0"/>
            </a:endParaRPr>
          </a:p>
          <a:p>
            <a:pPr marL="457200" indent="-457200" eaLnBrk="1" hangingPunct="1">
              <a:buFont typeface="Arial" pitchFamily="34" charset="0"/>
              <a:buChar char="•"/>
              <a:defRPr/>
            </a:pPr>
            <a:r>
              <a:rPr lang="sr-Cyrl-RS" sz="2000" dirty="0">
                <a:latin typeface="Palatino Linotype" pitchFamily="18" charset="0"/>
              </a:rPr>
              <a:t>насељавају површину зуба, важни су у развоју зубног каријеса, периодонталног и дентоалвеоларног апсцеса  </a:t>
            </a:r>
          </a:p>
          <a:p>
            <a:pPr marL="179388" indent="268288" eaLnBrk="1" hangingPunct="1">
              <a:buNone/>
              <a:defRPr/>
            </a:pPr>
            <a:endParaRPr lang="sr-Cyrl-RS" sz="2000" dirty="0">
              <a:latin typeface="Palatino Linotype" pitchFamily="18" charset="0"/>
            </a:endParaRPr>
          </a:p>
          <a:p>
            <a:pPr marL="457200" indent="-457200" eaLnBrk="1" hangingPunct="1">
              <a:buNone/>
              <a:defRPr/>
            </a:pPr>
            <a:r>
              <a:rPr lang="en-US" sz="2000" b="1" i="1" dirty="0" err="1">
                <a:solidFill>
                  <a:schemeClr val="accent1"/>
                </a:solidFill>
                <a:latin typeface="Palatino Linotype" pitchFamily="18" charset="0"/>
              </a:rPr>
              <a:t>Eubacterium</a:t>
            </a:r>
            <a:r>
              <a:rPr lang="sr-Cyrl-RS" sz="2000" b="1" i="1" dirty="0">
                <a:solidFill>
                  <a:schemeClr val="accent1"/>
                </a:solidFill>
                <a:latin typeface="Palatino Linotype" pitchFamily="18" charset="0"/>
              </a:rPr>
              <a:t>:</a:t>
            </a:r>
          </a:p>
          <a:p>
            <a:pPr marL="457200" indent="-457200" eaLnBrk="1" hangingPunct="1">
              <a:buFont typeface="Arial" pitchFamily="34" charset="0"/>
              <a:buChar char="•"/>
              <a:defRPr/>
            </a:pPr>
            <a:r>
              <a:rPr lang="sr-Cyrl-RS" sz="2000" dirty="0">
                <a:latin typeface="Palatino Linotype" pitchFamily="18" charset="0"/>
              </a:rPr>
              <a:t>стриктно анаеробне бактерије, </a:t>
            </a:r>
            <a:r>
              <a:rPr lang="ru-RU" sz="2000" dirty="0">
                <a:latin typeface="Palatino Linotype" pitchFamily="18" charset="0"/>
              </a:rPr>
              <a:t>чине више од 50% анаероба пародонталних џепова и </a:t>
            </a:r>
            <a:r>
              <a:rPr lang="sr-Cyrl-RS" sz="2000" dirty="0">
                <a:latin typeface="Palatino Linotype" pitchFamily="18" charset="0"/>
              </a:rPr>
              <a:t>улазе у састав зубног плака и каменца</a:t>
            </a:r>
          </a:p>
          <a:p>
            <a:pPr marL="636588" indent="-457200" eaLnBrk="1" hangingPunct="1">
              <a:buNone/>
              <a:defRPr/>
            </a:pPr>
            <a:endParaRPr lang="sr-Cyrl-RS" sz="2000" b="1" i="1" dirty="0">
              <a:solidFill>
                <a:schemeClr val="accent1"/>
              </a:solidFill>
              <a:latin typeface="Palatino Linotype" pitchFamily="18" charset="0"/>
            </a:endParaRPr>
          </a:p>
          <a:p>
            <a:pPr marL="457200" indent="-457200" eaLnBrk="1" hangingPunct="1">
              <a:buNone/>
              <a:defRPr/>
            </a:pPr>
            <a:r>
              <a:rPr lang="en-US" sz="2000" b="1" i="1" dirty="0" err="1">
                <a:solidFill>
                  <a:schemeClr val="accent1"/>
                </a:solidFill>
                <a:latin typeface="Palatino Linotype" pitchFamily="18" charset="0"/>
              </a:rPr>
              <a:t>Propionibacterium</a:t>
            </a:r>
            <a:r>
              <a:rPr lang="sr-Cyrl-RS" sz="2000" b="1" i="1" dirty="0">
                <a:solidFill>
                  <a:schemeClr val="accent1"/>
                </a:solidFill>
                <a:latin typeface="Palatino Linotype" pitchFamily="18" charset="0"/>
              </a:rPr>
              <a:t>:</a:t>
            </a:r>
          </a:p>
          <a:p>
            <a:pPr marL="457200" indent="-457200" eaLnBrk="1" hangingPunct="1">
              <a:buFont typeface="Arial" pitchFamily="34" charset="0"/>
              <a:buChar char="•"/>
              <a:defRPr/>
            </a:pPr>
            <a:r>
              <a:rPr lang="sr-Cyrl-RS" sz="2000" dirty="0">
                <a:latin typeface="Palatino Linotype" pitchFamily="18" charset="0"/>
              </a:rPr>
              <a:t>стриктно анаеробне бактерије, улазе у састав зубног плака, присутни су у каријесу корена зуба. Могуће је учешће у дентоалвеоларним инфекцијама</a:t>
            </a:r>
          </a:p>
          <a:p>
            <a:pPr marL="179388" indent="268288" eaLnBrk="1" hangingPunct="1">
              <a:buNone/>
              <a:defRPr/>
            </a:pPr>
            <a:endParaRPr lang="en-US" sz="2000" b="1" i="1" dirty="0">
              <a:solidFill>
                <a:schemeClr val="accent1"/>
              </a:solidFill>
              <a:latin typeface="Palatino Linotype" pitchFamily="18" charset="0"/>
            </a:endParaRPr>
          </a:p>
          <a:p>
            <a:pPr marL="457200" indent="-457200" eaLnBrk="1" hangingPunct="1">
              <a:buNone/>
              <a:defRPr/>
            </a:pPr>
            <a:r>
              <a:rPr lang="en-US" sz="2000" b="1" i="1" dirty="0">
                <a:solidFill>
                  <a:schemeClr val="accent1"/>
                </a:solidFill>
                <a:latin typeface="Palatino Linotype" pitchFamily="18" charset="0"/>
              </a:rPr>
              <a:t>Lactobacillus</a:t>
            </a:r>
            <a:r>
              <a:rPr lang="sr-Cyrl-RS" sz="2000" b="1" i="1" dirty="0">
                <a:solidFill>
                  <a:schemeClr val="accent1"/>
                </a:solidFill>
                <a:latin typeface="Palatino Linotype" pitchFamily="18" charset="0"/>
              </a:rPr>
              <a:t>: </a:t>
            </a:r>
          </a:p>
          <a:p>
            <a:pPr marL="457200" indent="-457200" eaLnBrk="1" hangingPunct="1">
              <a:buFont typeface="Arial" pitchFamily="34" charset="0"/>
              <a:buChar char="•"/>
              <a:defRPr/>
            </a:pPr>
            <a:r>
              <a:rPr lang="sr-Cyrl-RS" sz="2000" dirty="0">
                <a:latin typeface="Palatino Linotype" pitchFamily="18" charset="0"/>
              </a:rPr>
              <a:t>чине мање од 1 % микрофлоре усне дупље, њихов ниво у пљувачци корелира са уносом угљених хидрата путем хране</a:t>
            </a:r>
            <a:endParaRPr lang="en-US" sz="2000" dirty="0">
              <a:latin typeface="Palatino Linotype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323850" y="0"/>
            <a:ext cx="8820150" cy="561975"/>
          </a:xfrm>
        </p:spPr>
        <p:txBody>
          <a:bodyPr/>
          <a:lstStyle/>
          <a:p>
            <a:pPr algn="l" eaLnBrk="1" hangingPunct="1"/>
            <a:r>
              <a:rPr lang="en-US" sz="2600" b="1" dirty="0" err="1">
                <a:latin typeface="Palatino Linotype" pitchFamily="18" charset="0"/>
              </a:rPr>
              <a:t>Бактерије</a:t>
            </a:r>
            <a:r>
              <a:rPr lang="en-US" sz="2600" b="1" dirty="0">
                <a:latin typeface="Palatino Linotype" pitchFamily="18" charset="0"/>
              </a:rPr>
              <a:t> </a:t>
            </a:r>
            <a:r>
              <a:rPr lang="en-US" sz="2600" b="1" dirty="0" err="1">
                <a:latin typeface="Palatino Linotype" pitchFamily="18" charset="0"/>
              </a:rPr>
              <a:t>које</a:t>
            </a:r>
            <a:r>
              <a:rPr lang="en-US" sz="2600" b="1" dirty="0">
                <a:latin typeface="Palatino Linotype" pitchFamily="18" charset="0"/>
              </a:rPr>
              <a:t> </a:t>
            </a:r>
            <a:r>
              <a:rPr lang="en-US" sz="2600" b="1" dirty="0" err="1">
                <a:latin typeface="Palatino Linotype" pitchFamily="18" charset="0"/>
              </a:rPr>
              <a:t>улазе</a:t>
            </a:r>
            <a:r>
              <a:rPr lang="en-US" sz="2600" b="1" dirty="0">
                <a:latin typeface="Palatino Linotype" pitchFamily="18" charset="0"/>
              </a:rPr>
              <a:t> у </a:t>
            </a:r>
            <a:r>
              <a:rPr lang="en-US" sz="2600" b="1" dirty="0" err="1">
                <a:latin typeface="Palatino Linotype" pitchFamily="18" charset="0"/>
              </a:rPr>
              <a:t>састав</a:t>
            </a:r>
            <a:r>
              <a:rPr lang="en-US" sz="2600" b="1" dirty="0">
                <a:latin typeface="Palatino Linotype" pitchFamily="18" charset="0"/>
              </a:rPr>
              <a:t> </a:t>
            </a:r>
            <a:r>
              <a:rPr lang="en-US" sz="2600" b="1" dirty="0" err="1">
                <a:solidFill>
                  <a:srgbClr val="C00000"/>
                </a:solidFill>
                <a:latin typeface="Palatino Linotype" pitchFamily="18" charset="0"/>
              </a:rPr>
              <a:t>субгингивалног</a:t>
            </a:r>
            <a:r>
              <a:rPr lang="en-US" sz="2600" b="1" dirty="0">
                <a:solidFill>
                  <a:srgbClr val="C00000"/>
                </a:solidFill>
                <a:latin typeface="Palatino Linotype" pitchFamily="18" charset="0"/>
              </a:rPr>
              <a:t> </a:t>
            </a:r>
            <a:r>
              <a:rPr lang="en-US" sz="2600" b="1" dirty="0" err="1">
                <a:solidFill>
                  <a:srgbClr val="C00000"/>
                </a:solidFill>
                <a:latin typeface="Palatino Linotype" pitchFamily="18" charset="0"/>
              </a:rPr>
              <a:t>плака</a:t>
            </a:r>
            <a:r>
              <a:rPr lang="en-US" sz="2600" b="1" dirty="0">
                <a:solidFill>
                  <a:srgbClr val="C00000"/>
                </a:solidFill>
                <a:latin typeface="Palatino Linotype" pitchFamily="18" charset="0"/>
              </a:rPr>
              <a:t>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520750"/>
            <a:ext cx="8569325" cy="6337250"/>
          </a:xfrm>
        </p:spPr>
        <p:txBody>
          <a:bodyPr/>
          <a:lstStyle/>
          <a:p>
            <a:pPr lvl="2" indent="-1143000" eaLnBrk="1" hangingPunct="1">
              <a:buFont typeface="Arial" charset="0"/>
              <a:buNone/>
              <a:defRPr/>
            </a:pPr>
            <a:r>
              <a:rPr lang="en-US" sz="2000" b="1" i="1" dirty="0" err="1">
                <a:solidFill>
                  <a:schemeClr val="accent1"/>
                </a:solidFill>
                <a:latin typeface="Palatino Linotype" pitchFamily="18" charset="0"/>
              </a:rPr>
              <a:t>Actinomyces</a:t>
            </a:r>
            <a:r>
              <a:rPr lang="sr-Cyrl-RS" sz="2000" b="1" i="1" dirty="0">
                <a:solidFill>
                  <a:schemeClr val="accent1"/>
                </a:solidFill>
                <a:latin typeface="Palatino Linotype" pitchFamily="18" charset="0"/>
              </a:rPr>
              <a:t> </a:t>
            </a:r>
            <a:r>
              <a:rPr lang="sr-Cyrl-RS" sz="2000" dirty="0">
                <a:solidFill>
                  <a:schemeClr val="accent1"/>
                </a:solidFill>
                <a:latin typeface="Palatino Linotype" pitchFamily="18" charset="0"/>
              </a:rPr>
              <a:t>(стриктни или факултативни анаероб)</a:t>
            </a:r>
            <a:r>
              <a:rPr lang="sr-Cyrl-RS" sz="2000" b="1" i="1" dirty="0">
                <a:solidFill>
                  <a:schemeClr val="accent1"/>
                </a:solidFill>
                <a:latin typeface="Palatino Linotype" pitchFamily="18" charset="0"/>
              </a:rPr>
              <a:t>:</a:t>
            </a:r>
          </a:p>
          <a:p>
            <a:pPr marL="625475" lvl="2" indent="-177800" eaLnBrk="1" hangingPunct="1">
              <a:buFontTx/>
              <a:buChar char="-"/>
              <a:defRPr/>
            </a:pPr>
            <a:r>
              <a:rPr lang="en-US" sz="1800" b="1" i="1" dirty="0">
                <a:latin typeface="Palatino Linotype" pitchFamily="18" charset="0"/>
              </a:rPr>
              <a:t>A</a:t>
            </a:r>
            <a:r>
              <a:rPr lang="sr-Cyrl-RS" sz="1800" b="1" i="1" dirty="0">
                <a:latin typeface="Palatino Linotype" pitchFamily="18" charset="0"/>
              </a:rPr>
              <a:t>.</a:t>
            </a:r>
            <a:r>
              <a:rPr lang="en-US" sz="1800" b="1" i="1" dirty="0">
                <a:latin typeface="Palatino Linotype" pitchFamily="18" charset="0"/>
              </a:rPr>
              <a:t> </a:t>
            </a:r>
            <a:r>
              <a:rPr lang="en-US" sz="1800" b="1" i="1" dirty="0" err="1">
                <a:latin typeface="Palatino Linotype" pitchFamily="18" charset="0"/>
              </a:rPr>
              <a:t>israelii</a:t>
            </a:r>
            <a:r>
              <a:rPr lang="sr-Cyrl-RS" sz="1800" b="1" i="1" dirty="0">
                <a:latin typeface="Palatino Linotype" pitchFamily="18" charset="0"/>
              </a:rPr>
              <a:t> </a:t>
            </a:r>
            <a:r>
              <a:rPr lang="sr-Cyrl-RS" sz="1800" dirty="0">
                <a:latin typeface="Palatino Linotype" pitchFamily="18" charset="0"/>
              </a:rPr>
              <a:t>је опортуниста који изазива цервикофацијалну актиномикозу;  </a:t>
            </a:r>
            <a:r>
              <a:rPr lang="en-US" sz="1800" b="1" i="1" dirty="0">
                <a:latin typeface="Palatino Linotype" pitchFamily="18" charset="0"/>
              </a:rPr>
              <a:t>A. </a:t>
            </a:r>
            <a:r>
              <a:rPr lang="en-US" sz="1800" b="1" i="1" dirty="0" err="1">
                <a:latin typeface="Palatino Linotype" pitchFamily="18" charset="0"/>
              </a:rPr>
              <a:t>odontolyticus</a:t>
            </a:r>
            <a:r>
              <a:rPr lang="sr-Cyrl-RS" sz="1800" b="1" i="1" dirty="0">
                <a:latin typeface="Palatino Linotype" pitchFamily="18" charset="0"/>
              </a:rPr>
              <a:t> </a:t>
            </a:r>
            <a:r>
              <a:rPr lang="sr-Cyrl-RS" sz="1800" dirty="0">
                <a:latin typeface="Palatino Linotype" pitchFamily="18" charset="0"/>
              </a:rPr>
              <a:t>је укључена у најранијим фазама деминерализације глеђи; </a:t>
            </a:r>
            <a:r>
              <a:rPr lang="en-US" sz="1800" b="1" i="1" dirty="0">
                <a:latin typeface="Palatino Linotype" pitchFamily="18" charset="0"/>
              </a:rPr>
              <a:t>A. </a:t>
            </a:r>
            <a:r>
              <a:rPr lang="en-US" sz="1800" b="1" i="1" dirty="0" err="1">
                <a:latin typeface="Palatino Linotype" pitchFamily="18" charset="0"/>
              </a:rPr>
              <a:t>naeslundii</a:t>
            </a:r>
            <a:r>
              <a:rPr lang="sr-Cyrl-RS" sz="1800" b="1" i="1" dirty="0">
                <a:latin typeface="Palatino Linotype" pitchFamily="18" charset="0"/>
              </a:rPr>
              <a:t> </a:t>
            </a:r>
            <a:r>
              <a:rPr lang="sr-Cyrl-RS" sz="1800" dirty="0">
                <a:latin typeface="Palatino Linotype" pitchFamily="18" charset="0"/>
              </a:rPr>
              <a:t>је укључена у каријес корена зуба и запаљењу десни</a:t>
            </a:r>
            <a:endParaRPr lang="sr-Cyrl-RS" sz="1800" i="1" dirty="0">
              <a:latin typeface="Palatino Linotype" pitchFamily="18" charset="0"/>
            </a:endParaRPr>
          </a:p>
          <a:p>
            <a:pPr marL="625475" lvl="2" indent="-625475" eaLnBrk="1" hangingPunct="1">
              <a:buFont typeface="Arial" charset="0"/>
              <a:buNone/>
              <a:defRPr/>
            </a:pPr>
            <a:r>
              <a:rPr lang="en-US" sz="2000" b="1" i="1" dirty="0" err="1">
                <a:solidFill>
                  <a:schemeClr val="accent1"/>
                </a:solidFill>
                <a:latin typeface="Palatino Linotype" pitchFamily="18" charset="0"/>
              </a:rPr>
              <a:t>Veillonella</a:t>
            </a:r>
            <a:r>
              <a:rPr lang="sr-Cyrl-RS" sz="2000" b="1" i="1" dirty="0">
                <a:solidFill>
                  <a:schemeClr val="accent1"/>
                </a:solidFill>
                <a:latin typeface="Palatino Linotype" pitchFamily="18" charset="0"/>
              </a:rPr>
              <a:t> </a:t>
            </a:r>
            <a:r>
              <a:rPr lang="sr-Cyrl-RS" sz="2000" dirty="0">
                <a:solidFill>
                  <a:schemeClr val="accent1"/>
                </a:solidFill>
                <a:latin typeface="Palatino Linotype" pitchFamily="18" charset="0"/>
              </a:rPr>
              <a:t>(стриктни анаероб):</a:t>
            </a:r>
          </a:p>
          <a:p>
            <a:pPr marL="625475" lvl="3" indent="-177800" eaLnBrk="1" hangingPunct="1">
              <a:buFontTx/>
              <a:buChar char="-"/>
              <a:defRPr/>
            </a:pPr>
            <a:r>
              <a:rPr lang="it-IT" sz="1800" b="1" i="1" dirty="0">
                <a:latin typeface="Palatino Linotype" pitchFamily="18" charset="0"/>
              </a:rPr>
              <a:t>V</a:t>
            </a:r>
            <a:r>
              <a:rPr lang="sr-Cyrl-RS" sz="1800" b="1" i="1" dirty="0">
                <a:latin typeface="Palatino Linotype" pitchFamily="18" charset="0"/>
              </a:rPr>
              <a:t>. </a:t>
            </a:r>
            <a:r>
              <a:rPr lang="it-IT" sz="1800" b="1" i="1" dirty="0">
                <a:latin typeface="Palatino Linotype" pitchFamily="18" charset="0"/>
              </a:rPr>
              <a:t>parvula</a:t>
            </a:r>
            <a:r>
              <a:rPr lang="sr-Cyrl-RS" sz="1800" b="1" i="1" dirty="0">
                <a:latin typeface="Palatino Linotype" pitchFamily="18" charset="0"/>
              </a:rPr>
              <a:t>,</a:t>
            </a:r>
            <a:r>
              <a:rPr lang="it-IT" sz="1800" b="1" i="1" dirty="0">
                <a:latin typeface="Palatino Linotype" pitchFamily="18" charset="0"/>
              </a:rPr>
              <a:t> V. dispar</a:t>
            </a:r>
            <a:r>
              <a:rPr lang="sr-Cyrl-RS" sz="1800" b="1" i="1" dirty="0">
                <a:latin typeface="Palatino Linotype" pitchFamily="18" charset="0"/>
              </a:rPr>
              <a:t>,</a:t>
            </a:r>
            <a:r>
              <a:rPr lang="it-IT" sz="1800" b="1" i="1" dirty="0">
                <a:latin typeface="Palatino Linotype" pitchFamily="18" charset="0"/>
              </a:rPr>
              <a:t> V. atypica.</a:t>
            </a:r>
            <a:r>
              <a:rPr lang="sr-Cyrl-RS" sz="1800" i="1" dirty="0">
                <a:latin typeface="Palatino Linotype" pitchFamily="18" charset="0"/>
              </a:rPr>
              <a:t> </a:t>
            </a:r>
            <a:r>
              <a:rPr lang="sr-Cyrl-RS" sz="1800" dirty="0">
                <a:latin typeface="Palatino Linotype" pitchFamily="18" charset="0"/>
              </a:rPr>
              <a:t>Изоловани су на различитим местима (језик, пљувачка, зубни плак)</a:t>
            </a:r>
          </a:p>
          <a:p>
            <a:pPr marL="625475" lvl="3" indent="-625475" eaLnBrk="1" hangingPunct="1">
              <a:buFont typeface="Arial" charset="0"/>
              <a:buNone/>
              <a:defRPr/>
            </a:pPr>
            <a:r>
              <a:rPr lang="en-US" b="1" i="1" dirty="0" err="1">
                <a:solidFill>
                  <a:schemeClr val="accent1"/>
                </a:solidFill>
                <a:latin typeface="Palatino Linotype" pitchFamily="18" charset="0"/>
              </a:rPr>
              <a:t>Porphyromonas</a:t>
            </a:r>
            <a:r>
              <a:rPr lang="sr-Cyrl-RS" dirty="0">
                <a:solidFill>
                  <a:schemeClr val="accent1"/>
                </a:solidFill>
                <a:latin typeface="Palatino Linotype" pitchFamily="18" charset="0"/>
              </a:rPr>
              <a:t> (стриктни анаероб):</a:t>
            </a:r>
            <a:r>
              <a:rPr lang="en-US" i="1" dirty="0">
                <a:latin typeface="Palatino Linotype" pitchFamily="18" charset="0"/>
              </a:rPr>
              <a:t> </a:t>
            </a:r>
            <a:endParaRPr lang="sr-Cyrl-RS" i="1" dirty="0">
              <a:latin typeface="Palatino Linotype" pitchFamily="18" charset="0"/>
            </a:endParaRPr>
          </a:p>
          <a:p>
            <a:pPr marL="625475" lvl="3" indent="-625475" eaLnBrk="1" hangingPunct="1">
              <a:buFont typeface="Arial" charset="0"/>
              <a:buNone/>
              <a:defRPr/>
            </a:pPr>
            <a:r>
              <a:rPr lang="sr-Cyrl-RS" i="1" dirty="0">
                <a:latin typeface="Palatino Linotype" pitchFamily="18" charset="0"/>
              </a:rPr>
              <a:t>       </a:t>
            </a:r>
            <a:r>
              <a:rPr lang="sr-Cyrl-RS" sz="1800" i="1" dirty="0">
                <a:latin typeface="Palatino Linotype" pitchFamily="18" charset="0"/>
              </a:rPr>
              <a:t>- </a:t>
            </a:r>
            <a:r>
              <a:rPr lang="en-US" sz="1800" b="1" i="1" dirty="0">
                <a:latin typeface="Palatino Linotype" pitchFamily="18" charset="0"/>
              </a:rPr>
              <a:t>P. </a:t>
            </a:r>
            <a:r>
              <a:rPr lang="en-US" sz="1800" b="1" i="1" dirty="0" err="1">
                <a:latin typeface="Palatino Linotype" pitchFamily="18" charset="0"/>
              </a:rPr>
              <a:t>gingivalis</a:t>
            </a:r>
            <a:r>
              <a:rPr lang="sr-Cyrl-RS" sz="1800" b="1" i="1" dirty="0">
                <a:latin typeface="Palatino Linotype" pitchFamily="18" charset="0"/>
              </a:rPr>
              <a:t>,</a:t>
            </a:r>
            <a:r>
              <a:rPr lang="en-US" sz="1800" b="1" i="1" dirty="0">
                <a:latin typeface="Palatino Linotype" pitchFamily="18" charset="0"/>
              </a:rPr>
              <a:t> P. </a:t>
            </a:r>
            <a:r>
              <a:rPr lang="en-US" sz="1800" b="1" i="1" dirty="0" err="1">
                <a:latin typeface="Palatino Linotype" pitchFamily="18" charset="0"/>
              </a:rPr>
              <a:t>endodontalis</a:t>
            </a:r>
            <a:r>
              <a:rPr lang="sr-Cyrl-RS" sz="1800" b="1" i="1" dirty="0">
                <a:latin typeface="Palatino Linotype" pitchFamily="18" charset="0"/>
              </a:rPr>
              <a:t> </a:t>
            </a:r>
            <a:r>
              <a:rPr lang="sr-Cyrl-RS" sz="1800" dirty="0">
                <a:latin typeface="Palatino Linotype" pitchFamily="18" charset="0"/>
              </a:rPr>
              <a:t>насељавају пукотине десни и у мањем броју су присутни у субгингивалном плаку</a:t>
            </a:r>
            <a:endParaRPr lang="sr-Cyrl-RS" sz="1800" i="1" dirty="0">
              <a:latin typeface="Palatino Linotype" pitchFamily="18" charset="0"/>
            </a:endParaRPr>
          </a:p>
          <a:p>
            <a:pPr marL="625475" lvl="3" indent="-625475" eaLnBrk="1" hangingPunct="1">
              <a:buFont typeface="Arial" charset="0"/>
              <a:buNone/>
              <a:defRPr/>
            </a:pPr>
            <a:r>
              <a:rPr lang="en-US" b="1" i="1" dirty="0" err="1">
                <a:solidFill>
                  <a:schemeClr val="accent1"/>
                </a:solidFill>
                <a:latin typeface="Palatino Linotype" pitchFamily="18" charset="0"/>
              </a:rPr>
              <a:t>Prevotella</a:t>
            </a:r>
            <a:r>
              <a:rPr lang="en-US" b="1" i="1" dirty="0">
                <a:solidFill>
                  <a:schemeClr val="accent1"/>
                </a:solidFill>
                <a:latin typeface="Palatino Linotype" pitchFamily="18" charset="0"/>
              </a:rPr>
              <a:t> </a:t>
            </a:r>
            <a:r>
              <a:rPr lang="sr-Cyrl-RS" dirty="0">
                <a:solidFill>
                  <a:schemeClr val="accent1"/>
                </a:solidFill>
                <a:latin typeface="Palatino Linotype" pitchFamily="18" charset="0"/>
              </a:rPr>
              <a:t>(стриктни анаероб): </a:t>
            </a:r>
          </a:p>
          <a:p>
            <a:pPr marL="625475" lvl="3" indent="-625475" eaLnBrk="1" hangingPunct="1">
              <a:buFont typeface="Arial" charset="0"/>
              <a:buNone/>
              <a:defRPr/>
            </a:pPr>
            <a:r>
              <a:rPr lang="sr-Cyrl-RS" sz="1800" i="1" dirty="0">
                <a:solidFill>
                  <a:schemeClr val="accent1"/>
                </a:solidFill>
                <a:latin typeface="Palatino Linotype" pitchFamily="18" charset="0"/>
              </a:rPr>
              <a:t>         </a:t>
            </a:r>
            <a:r>
              <a:rPr lang="sr-Cyrl-RS" sz="1800" i="1" dirty="0">
                <a:latin typeface="Palatino Linotype" pitchFamily="18" charset="0"/>
              </a:rPr>
              <a:t>- </a:t>
            </a:r>
            <a:r>
              <a:rPr lang="en-US" sz="1800" b="1" i="1" dirty="0">
                <a:latin typeface="Palatino Linotype" pitchFamily="18" charset="0"/>
              </a:rPr>
              <a:t>P</a:t>
            </a:r>
            <a:r>
              <a:rPr lang="sr-Cyrl-RS" sz="1800" b="1" i="1" dirty="0">
                <a:latin typeface="Palatino Linotype" pitchFamily="18" charset="0"/>
              </a:rPr>
              <a:t>.</a:t>
            </a:r>
            <a:r>
              <a:rPr lang="en-US" sz="1800" b="1" i="1" dirty="0">
                <a:latin typeface="Palatino Linotype" pitchFamily="18" charset="0"/>
              </a:rPr>
              <a:t> </a:t>
            </a:r>
            <a:r>
              <a:rPr lang="en-US" sz="1800" b="1" i="1" dirty="0" err="1">
                <a:latin typeface="Palatino Linotype" pitchFamily="18" charset="0"/>
              </a:rPr>
              <a:t>intermedia</a:t>
            </a:r>
            <a:r>
              <a:rPr lang="sr-Cyrl-RS" sz="1800" b="1" i="1" dirty="0">
                <a:latin typeface="Palatino Linotype" pitchFamily="18" charset="0"/>
              </a:rPr>
              <a:t>,</a:t>
            </a:r>
            <a:r>
              <a:rPr lang="en-US" sz="1800" b="1" i="1" dirty="0">
                <a:latin typeface="Palatino Linotype" pitchFamily="18" charset="0"/>
              </a:rPr>
              <a:t> P. </a:t>
            </a:r>
            <a:r>
              <a:rPr lang="en-US" sz="1800" b="1" i="1" dirty="0" err="1">
                <a:latin typeface="Palatino Linotype" pitchFamily="18" charset="0"/>
              </a:rPr>
              <a:t>nigrescens</a:t>
            </a:r>
            <a:r>
              <a:rPr lang="sr-Cyrl-RS" sz="1800" b="1" i="1" dirty="0">
                <a:latin typeface="Palatino Linotype" pitchFamily="18" charset="0"/>
              </a:rPr>
              <a:t>, </a:t>
            </a:r>
            <a:r>
              <a:rPr lang="en-US" sz="1800" b="1" i="1" dirty="0">
                <a:latin typeface="Palatino Linotype" pitchFamily="18" charset="0"/>
              </a:rPr>
              <a:t>P. </a:t>
            </a:r>
            <a:r>
              <a:rPr lang="en-US" sz="1800" b="1" i="1" dirty="0" err="1">
                <a:latin typeface="Palatino Linotype" pitchFamily="18" charset="0"/>
              </a:rPr>
              <a:t>corporis</a:t>
            </a:r>
            <a:r>
              <a:rPr lang="sr-Cyrl-RS" sz="1800" b="1" i="1" dirty="0">
                <a:latin typeface="Palatino Linotype" pitchFamily="18" charset="0"/>
              </a:rPr>
              <a:t>,</a:t>
            </a:r>
            <a:r>
              <a:rPr lang="en-US" sz="1800" b="1" i="1" dirty="0">
                <a:latin typeface="Palatino Linotype" pitchFamily="18" charset="0"/>
              </a:rPr>
              <a:t> P. </a:t>
            </a:r>
            <a:r>
              <a:rPr lang="en-US" sz="1800" b="1" i="1" dirty="0" err="1">
                <a:latin typeface="Palatino Linotype" pitchFamily="18" charset="0"/>
              </a:rPr>
              <a:t>melaninogenica</a:t>
            </a:r>
            <a:r>
              <a:rPr lang="sr-Cyrl-RS" sz="1800" b="1" i="1" dirty="0">
                <a:latin typeface="Palatino Linotype" pitchFamily="18" charset="0"/>
              </a:rPr>
              <a:t>, </a:t>
            </a:r>
            <a:r>
              <a:rPr lang="en-US" sz="1800" b="1" i="1" dirty="0">
                <a:latin typeface="Palatino Linotype" pitchFamily="18" charset="0"/>
              </a:rPr>
              <a:t>P. </a:t>
            </a:r>
            <a:r>
              <a:rPr lang="en-US" sz="1800" b="1" i="1" dirty="0" err="1">
                <a:latin typeface="Palatino Linotype" pitchFamily="18" charset="0"/>
              </a:rPr>
              <a:t>buccae</a:t>
            </a:r>
            <a:r>
              <a:rPr lang="sr-Cyrl-RS" sz="1800" b="1" i="1" dirty="0">
                <a:latin typeface="Palatino Linotype" pitchFamily="18" charset="0"/>
              </a:rPr>
              <a:t>, </a:t>
            </a:r>
            <a:r>
              <a:rPr lang="en-US" sz="1800" b="1" i="1" dirty="0">
                <a:latin typeface="Palatino Linotype" pitchFamily="18" charset="0"/>
              </a:rPr>
              <a:t>P. </a:t>
            </a:r>
            <a:r>
              <a:rPr lang="en-US" sz="1800" b="1" i="1" dirty="0" err="1">
                <a:latin typeface="Palatino Linotype" pitchFamily="18" charset="0"/>
              </a:rPr>
              <a:t>oralis</a:t>
            </a:r>
            <a:r>
              <a:rPr lang="sr-Cyrl-RS" sz="1800" b="1" i="1" dirty="0">
                <a:latin typeface="Palatino Linotype" pitchFamily="18" charset="0"/>
              </a:rPr>
              <a:t>,</a:t>
            </a:r>
            <a:r>
              <a:rPr lang="en-US" sz="1800" b="1" i="1" dirty="0">
                <a:latin typeface="Palatino Linotype" pitchFamily="18" charset="0"/>
              </a:rPr>
              <a:t> P. </a:t>
            </a:r>
            <a:r>
              <a:rPr lang="en-US" sz="1800" b="1" i="1" dirty="0" err="1">
                <a:latin typeface="Palatino Linotype" pitchFamily="18" charset="0"/>
              </a:rPr>
              <a:t>oris</a:t>
            </a:r>
            <a:r>
              <a:rPr lang="sr-Cyrl-RS" sz="1800" b="1" i="1" dirty="0">
                <a:latin typeface="Palatino Linotype" pitchFamily="18" charset="0"/>
              </a:rPr>
              <a:t>, </a:t>
            </a:r>
            <a:r>
              <a:rPr lang="en-US" sz="1800" b="1" i="1" dirty="0">
                <a:latin typeface="Palatino Linotype" pitchFamily="18" charset="0"/>
              </a:rPr>
              <a:t>P. </a:t>
            </a:r>
            <a:r>
              <a:rPr lang="en-US" sz="1800" b="1" i="1" dirty="0" err="1">
                <a:latin typeface="Palatino Linotype" pitchFamily="18" charset="0"/>
              </a:rPr>
              <a:t>dentalis</a:t>
            </a:r>
            <a:r>
              <a:rPr lang="sr-Cyrl-RS" sz="1800" b="1" i="1" dirty="0">
                <a:latin typeface="Palatino Linotype" pitchFamily="18" charset="0"/>
              </a:rPr>
              <a:t>. </a:t>
            </a:r>
            <a:r>
              <a:rPr lang="sr-Cyrl-RS" sz="1800" dirty="0">
                <a:latin typeface="Palatino Linotype" pitchFamily="18" charset="0"/>
              </a:rPr>
              <a:t>Насељавају перодонтални џеп, улазе у састав зубног плака, учествују у развоју хроничног периодонтитиса и дентоалвеоларног апсцеса</a:t>
            </a:r>
          </a:p>
          <a:p>
            <a:pPr lvl="2" indent="-1143000" eaLnBrk="1" hangingPunct="1">
              <a:buFont typeface="Arial" charset="0"/>
              <a:buNone/>
              <a:defRPr/>
            </a:pPr>
            <a:r>
              <a:rPr lang="en-US" sz="2200" b="1" i="1" dirty="0" err="1">
                <a:solidFill>
                  <a:schemeClr val="accent1"/>
                </a:solidFill>
                <a:latin typeface="Palatino Linotype" pitchFamily="18" charset="0"/>
              </a:rPr>
              <a:t>Fusobacterium</a:t>
            </a:r>
            <a:r>
              <a:rPr lang="sr-Cyrl-RS" sz="2000" b="1" i="1" dirty="0">
                <a:solidFill>
                  <a:schemeClr val="accent1"/>
                </a:solidFill>
                <a:latin typeface="Palatino Linotype" pitchFamily="18" charset="0"/>
              </a:rPr>
              <a:t> </a:t>
            </a:r>
            <a:r>
              <a:rPr lang="sr-Cyrl-RS" sz="2000" dirty="0">
                <a:solidFill>
                  <a:schemeClr val="accent1"/>
                </a:solidFill>
                <a:latin typeface="Palatino Linotype" pitchFamily="18" charset="0"/>
              </a:rPr>
              <a:t>(стриктни анаероб): </a:t>
            </a:r>
          </a:p>
          <a:p>
            <a:pPr marL="625475" lvl="2" indent="-625475" eaLnBrk="1" hangingPunct="1">
              <a:buFont typeface="Arial" charset="0"/>
              <a:buNone/>
              <a:defRPr/>
            </a:pPr>
            <a:r>
              <a:rPr lang="sr-Cyrl-RS" sz="1800" i="1" dirty="0">
                <a:latin typeface="Palatino Linotype" pitchFamily="18" charset="0"/>
              </a:rPr>
              <a:t>         - </a:t>
            </a:r>
            <a:r>
              <a:rPr lang="sr-Cyrl-RS" sz="1800" dirty="0">
                <a:latin typeface="Palatino Linotype" pitchFamily="18" charset="0"/>
              </a:rPr>
              <a:t>најчешћи изолат је </a:t>
            </a:r>
            <a:r>
              <a:rPr lang="en-US" sz="1800" b="1" i="1" dirty="0">
                <a:latin typeface="Palatino Linotype" pitchFamily="18" charset="0"/>
              </a:rPr>
              <a:t>F. </a:t>
            </a:r>
            <a:r>
              <a:rPr lang="en-US" sz="1800" b="1" i="1" dirty="0" err="1">
                <a:latin typeface="Palatino Linotype" pitchFamily="18" charset="0"/>
              </a:rPr>
              <a:t>nucleatum</a:t>
            </a:r>
            <a:r>
              <a:rPr lang="sr-Cyrl-RS" sz="1800" b="1" i="1" dirty="0">
                <a:latin typeface="Palatino Linotype" pitchFamily="18" charset="0"/>
              </a:rPr>
              <a:t>; </a:t>
            </a:r>
            <a:r>
              <a:rPr lang="en-US" sz="1800" b="1" i="1" dirty="0">
                <a:latin typeface="Palatino Linotype" pitchFamily="18" charset="0"/>
              </a:rPr>
              <a:t>F. </a:t>
            </a:r>
            <a:r>
              <a:rPr lang="en-US" sz="1800" b="1" i="1" dirty="0" err="1">
                <a:latin typeface="Palatino Linotype" pitchFamily="18" charset="0"/>
              </a:rPr>
              <a:t>alocis</a:t>
            </a:r>
            <a:r>
              <a:rPr lang="en-US" sz="1800" b="1" i="1" dirty="0">
                <a:latin typeface="Palatino Linotype" pitchFamily="18" charset="0"/>
              </a:rPr>
              <a:t> </a:t>
            </a:r>
            <a:r>
              <a:rPr lang="sr-Cyrl-RS" sz="1800" dirty="0">
                <a:latin typeface="Palatino Linotype" pitchFamily="18" charset="0"/>
              </a:rPr>
              <a:t>и </a:t>
            </a:r>
            <a:r>
              <a:rPr lang="en-US" sz="1800" b="1" i="1" dirty="0">
                <a:latin typeface="Palatino Linotype" pitchFamily="18" charset="0"/>
              </a:rPr>
              <a:t>F. </a:t>
            </a:r>
            <a:r>
              <a:rPr lang="en-US" sz="1800" b="1" i="1" dirty="0" err="1">
                <a:latin typeface="Palatino Linotype" pitchFamily="18" charset="0"/>
              </a:rPr>
              <a:t>sulci</a:t>
            </a:r>
            <a:r>
              <a:rPr lang="sr-Cyrl-RS" sz="1800" b="1" i="1" dirty="0">
                <a:latin typeface="Palatino Linotype" pitchFamily="18" charset="0"/>
              </a:rPr>
              <a:t> </a:t>
            </a:r>
            <a:r>
              <a:rPr lang="sr-Cyrl-RS" sz="1800" dirty="0">
                <a:latin typeface="Palatino Linotype" pitchFamily="18" charset="0"/>
              </a:rPr>
              <a:t>насељавају пукотине гингива и тонзиле; </a:t>
            </a:r>
            <a:r>
              <a:rPr lang="en-US" sz="1800" b="1" i="1" dirty="0">
                <a:latin typeface="Palatino Linotype" pitchFamily="18" charset="0"/>
              </a:rPr>
              <a:t>F. </a:t>
            </a:r>
            <a:r>
              <a:rPr lang="en-US" sz="1800" b="1" i="1" dirty="0" err="1">
                <a:latin typeface="Palatino Linotype" pitchFamily="18" charset="0"/>
              </a:rPr>
              <a:t>periodonticum</a:t>
            </a:r>
            <a:r>
              <a:rPr lang="sr-Cyrl-RS" sz="1800" b="1" i="1" dirty="0">
                <a:latin typeface="Palatino Linotype" pitchFamily="18" charset="0"/>
              </a:rPr>
              <a:t> </a:t>
            </a:r>
            <a:r>
              <a:rPr lang="sr-Cyrl-RS" sz="1800" dirty="0">
                <a:latin typeface="Palatino Linotype" pitchFamily="18" charset="0"/>
              </a:rPr>
              <a:t>је укључен у периодонталним инфекцијама</a:t>
            </a:r>
            <a:endParaRPr lang="en-US" sz="1800" dirty="0">
              <a:latin typeface="Palatino Linotype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5900" y="260648"/>
            <a:ext cx="8712200" cy="6336704"/>
          </a:xfrm>
        </p:spPr>
        <p:txBody>
          <a:bodyPr/>
          <a:lstStyle/>
          <a:p>
            <a:pPr marL="268288" lvl="2" indent="-179388" eaLnBrk="1" hangingPunct="1">
              <a:buFont typeface="Arial" charset="0"/>
              <a:buNone/>
              <a:defRPr/>
            </a:pPr>
            <a:r>
              <a:rPr lang="sr-Cyrl-RS" sz="2200" b="1" dirty="0">
                <a:solidFill>
                  <a:srgbClr val="C00000"/>
                </a:solidFill>
                <a:latin typeface="Palatino Linotype" pitchFamily="18" charset="0"/>
              </a:rPr>
              <a:t>Капнофилне бактерије:</a:t>
            </a:r>
            <a:endParaRPr lang="sr-Cyrl-RS" sz="2200" dirty="0">
              <a:solidFill>
                <a:srgbClr val="C00000"/>
              </a:solidFill>
              <a:latin typeface="Palatino Linotype" pitchFamily="18" charset="0"/>
            </a:endParaRPr>
          </a:p>
          <a:p>
            <a:pPr marL="268288" lvl="3" indent="-179388" eaLnBrk="1" hangingPunct="1">
              <a:buFont typeface="Arial" charset="0"/>
              <a:buNone/>
              <a:defRPr/>
            </a:pPr>
            <a:r>
              <a:rPr lang="en-US" b="1" i="1" dirty="0" err="1">
                <a:solidFill>
                  <a:schemeClr val="accent1"/>
                </a:solidFill>
                <a:latin typeface="Palatino Linotype" pitchFamily="18" charset="0"/>
              </a:rPr>
              <a:t>Actinobacillus</a:t>
            </a:r>
            <a:r>
              <a:rPr lang="sr-Cyrl-RS" b="1" i="1" dirty="0">
                <a:solidFill>
                  <a:schemeClr val="accent1"/>
                </a:solidFill>
                <a:latin typeface="Palatino Linotype" pitchFamily="18" charset="0"/>
              </a:rPr>
              <a:t>: </a:t>
            </a:r>
            <a:r>
              <a:rPr lang="en-US" sz="1800" b="1" i="1" dirty="0">
                <a:latin typeface="Palatino Linotype" pitchFamily="18" charset="0"/>
              </a:rPr>
              <a:t>A</a:t>
            </a:r>
            <a:r>
              <a:rPr lang="sr-Cyrl-RS" sz="1800" b="1" i="1" dirty="0">
                <a:latin typeface="Palatino Linotype" pitchFamily="18" charset="0"/>
              </a:rPr>
              <a:t>. </a:t>
            </a:r>
            <a:r>
              <a:rPr lang="en-US" sz="1800" b="1" i="1" dirty="0" err="1">
                <a:latin typeface="Palatino Linotype" pitchFamily="18" charset="0"/>
              </a:rPr>
              <a:t>actinomycetemcomitans</a:t>
            </a:r>
            <a:r>
              <a:rPr lang="en-US" sz="1800" b="1" i="1" dirty="0">
                <a:latin typeface="Palatino Linotype" pitchFamily="18" charset="0"/>
              </a:rPr>
              <a:t> </a:t>
            </a:r>
            <a:r>
              <a:rPr lang="en-US" sz="1800" b="1" dirty="0">
                <a:latin typeface="Palatino Linotype" pitchFamily="18" charset="0"/>
              </a:rPr>
              <a:t>(a–e)</a:t>
            </a:r>
            <a:r>
              <a:rPr lang="sr-Cyrl-RS" sz="1800" dirty="0">
                <a:latin typeface="Palatino Linotype" pitchFamily="18" charset="0"/>
              </a:rPr>
              <a:t> продукује различите факторе вируленције (леукотоксин, епителиотоксин, колагеназе, протеазе) и разграђује </a:t>
            </a:r>
            <a:r>
              <a:rPr lang="sr-Latn-CS" sz="1800" dirty="0">
                <a:latin typeface="Palatino Linotype" pitchFamily="18" charset="0"/>
              </a:rPr>
              <a:t>IgG</a:t>
            </a:r>
            <a:r>
              <a:rPr lang="sr-Cyrl-RS" sz="1800" dirty="0">
                <a:latin typeface="Palatino Linotype" pitchFamily="18" charset="0"/>
              </a:rPr>
              <a:t>. Насељава периодонталне пукотине и учествује у агресивним формама периодонтитиса</a:t>
            </a:r>
          </a:p>
          <a:p>
            <a:pPr marL="268288" lvl="3" indent="-268288" eaLnBrk="1" hangingPunct="1">
              <a:buFont typeface="Arial" charset="0"/>
              <a:buNone/>
              <a:defRPr/>
            </a:pPr>
            <a:r>
              <a:rPr lang="en-US" b="1" i="1" dirty="0" err="1">
                <a:solidFill>
                  <a:schemeClr val="accent1"/>
                </a:solidFill>
                <a:latin typeface="Palatino Linotype" pitchFamily="18" charset="0"/>
              </a:rPr>
              <a:t>Capnocytophaga</a:t>
            </a:r>
            <a:r>
              <a:rPr lang="sr-Cyrl-RS" b="1" i="1" dirty="0">
                <a:solidFill>
                  <a:schemeClr val="accent1"/>
                </a:solidFill>
                <a:latin typeface="Palatino Linotype" pitchFamily="18" charset="0"/>
              </a:rPr>
              <a:t>: </a:t>
            </a:r>
            <a:r>
              <a:rPr lang="en-US" sz="1800" b="1" i="1" dirty="0">
                <a:latin typeface="Palatino Linotype" pitchFamily="18" charset="0"/>
              </a:rPr>
              <a:t>C</a:t>
            </a:r>
            <a:r>
              <a:rPr lang="sr-Cyrl-RS" sz="1800" b="1" i="1" dirty="0">
                <a:latin typeface="Palatino Linotype" pitchFamily="18" charset="0"/>
              </a:rPr>
              <a:t>.</a:t>
            </a:r>
            <a:r>
              <a:rPr lang="en-US" sz="1800" b="1" i="1" dirty="0">
                <a:latin typeface="Palatino Linotype" pitchFamily="18" charset="0"/>
              </a:rPr>
              <a:t> </a:t>
            </a:r>
            <a:r>
              <a:rPr lang="en-US" sz="1800" b="1" i="1" dirty="0" err="1">
                <a:latin typeface="Palatino Linotype" pitchFamily="18" charset="0"/>
              </a:rPr>
              <a:t>gingivalis</a:t>
            </a:r>
            <a:r>
              <a:rPr lang="sr-Cyrl-RS" sz="1800" b="1" i="1" dirty="0">
                <a:latin typeface="Palatino Linotype" pitchFamily="18" charset="0"/>
              </a:rPr>
              <a:t>,</a:t>
            </a:r>
            <a:r>
              <a:rPr lang="en-US" sz="1800" b="1" i="1" dirty="0">
                <a:latin typeface="Palatino Linotype" pitchFamily="18" charset="0"/>
              </a:rPr>
              <a:t> C. </a:t>
            </a:r>
            <a:r>
              <a:rPr lang="en-US" sz="1800" b="1" i="1" dirty="0" err="1">
                <a:latin typeface="Palatino Linotype" pitchFamily="18" charset="0"/>
              </a:rPr>
              <a:t>sputigena</a:t>
            </a:r>
            <a:r>
              <a:rPr lang="sr-Cyrl-RS" sz="1800" b="1" i="1" dirty="0">
                <a:latin typeface="Palatino Linotype" pitchFamily="18" charset="0"/>
              </a:rPr>
              <a:t>,</a:t>
            </a:r>
            <a:r>
              <a:rPr lang="en-US" sz="1800" b="1" i="1" dirty="0">
                <a:latin typeface="Palatino Linotype" pitchFamily="18" charset="0"/>
              </a:rPr>
              <a:t> C. </a:t>
            </a:r>
            <a:r>
              <a:rPr lang="en-US" sz="1800" b="1" i="1" dirty="0" err="1">
                <a:latin typeface="Palatino Linotype" pitchFamily="18" charset="0"/>
              </a:rPr>
              <a:t>ochracea</a:t>
            </a:r>
            <a:r>
              <a:rPr lang="sr-Cyrl-RS" sz="1800" b="1" i="1" dirty="0">
                <a:latin typeface="Palatino Linotype" pitchFamily="18" charset="0"/>
              </a:rPr>
              <a:t>,</a:t>
            </a:r>
            <a:r>
              <a:rPr lang="en-US" sz="1800" b="1" i="1" dirty="0">
                <a:latin typeface="Palatino Linotype" pitchFamily="18" charset="0"/>
              </a:rPr>
              <a:t> C. </a:t>
            </a:r>
            <a:r>
              <a:rPr lang="en-US" sz="1800" b="1" i="1" dirty="0" err="1">
                <a:latin typeface="Palatino Linotype" pitchFamily="18" charset="0"/>
              </a:rPr>
              <a:t>granulosa</a:t>
            </a:r>
            <a:r>
              <a:rPr lang="sr-Cyrl-RS" sz="1800" b="1" i="1" dirty="0">
                <a:latin typeface="Palatino Linotype" pitchFamily="18" charset="0"/>
              </a:rPr>
              <a:t>,</a:t>
            </a:r>
            <a:r>
              <a:rPr lang="en-US" sz="1800" b="1" i="1" dirty="0">
                <a:latin typeface="Palatino Linotype" pitchFamily="18" charset="0"/>
              </a:rPr>
              <a:t> C. </a:t>
            </a:r>
            <a:r>
              <a:rPr lang="en-US" sz="1800" b="1" i="1" dirty="0" err="1">
                <a:latin typeface="Palatino Linotype" pitchFamily="18" charset="0"/>
              </a:rPr>
              <a:t>haemolytica</a:t>
            </a:r>
            <a:r>
              <a:rPr lang="en-US" sz="1800" b="1" i="1" dirty="0">
                <a:latin typeface="Palatino Linotype" pitchFamily="18" charset="0"/>
              </a:rPr>
              <a:t>.</a:t>
            </a:r>
            <a:r>
              <a:rPr lang="sr-Cyrl-RS" sz="1800" b="1" i="1" dirty="0">
                <a:latin typeface="Palatino Linotype" pitchFamily="18" charset="0"/>
              </a:rPr>
              <a:t> </a:t>
            </a:r>
            <a:r>
              <a:rPr lang="sr-Cyrl-RS" sz="1800" dirty="0">
                <a:latin typeface="Palatino Linotype" pitchFamily="18" charset="0"/>
              </a:rPr>
              <a:t>Присутне су у пљувачци и на оралној слузници. Учествују у развоју инфекција код имунодефицијентних особа</a:t>
            </a:r>
            <a:endParaRPr lang="en-US" sz="1800" dirty="0">
              <a:latin typeface="Palatino Linotype" pitchFamily="18" charset="0"/>
            </a:endParaRPr>
          </a:p>
          <a:p>
            <a:pPr marL="268288" lvl="3" indent="-268288" eaLnBrk="1" hangingPunct="1">
              <a:buFont typeface="Arial" charset="0"/>
              <a:buNone/>
              <a:defRPr/>
            </a:pPr>
            <a:endParaRPr lang="en-US" sz="1800" b="1" dirty="0">
              <a:solidFill>
                <a:srgbClr val="C00000"/>
              </a:solidFill>
              <a:latin typeface="Palatino Linotype" pitchFamily="18" charset="0"/>
            </a:endParaRPr>
          </a:p>
          <a:p>
            <a:pPr marL="268288" lvl="3" indent="-268288" eaLnBrk="1" hangingPunct="1">
              <a:buFont typeface="Arial" charset="0"/>
              <a:buNone/>
              <a:defRPr/>
            </a:pPr>
            <a:endParaRPr lang="en-US" sz="1800" b="1" dirty="0">
              <a:solidFill>
                <a:srgbClr val="C00000"/>
              </a:solidFill>
              <a:latin typeface="Palatino Linotype" pitchFamily="18" charset="0"/>
            </a:endParaRPr>
          </a:p>
          <a:p>
            <a:pPr marL="268288" lvl="3" indent="-268288" eaLnBrk="1" hangingPunct="1">
              <a:buNone/>
              <a:defRPr/>
            </a:pPr>
            <a:r>
              <a:rPr lang="sr-Cyrl-RS" sz="2200" b="1" dirty="0">
                <a:solidFill>
                  <a:srgbClr val="C00000"/>
                </a:solidFill>
                <a:latin typeface="Palatino Linotype" pitchFamily="18" charset="0"/>
              </a:rPr>
              <a:t>Остале ф</a:t>
            </a:r>
            <a:r>
              <a:rPr lang="en-US" sz="2200" b="1" dirty="0" err="1">
                <a:solidFill>
                  <a:srgbClr val="C00000"/>
                </a:solidFill>
                <a:latin typeface="Palatino Linotype" pitchFamily="18" charset="0"/>
              </a:rPr>
              <a:t>акултативн</a:t>
            </a:r>
            <a:r>
              <a:rPr lang="sr-Cyrl-RS" sz="2200" b="1" dirty="0">
                <a:solidFill>
                  <a:srgbClr val="C00000"/>
                </a:solidFill>
                <a:latin typeface="Palatino Linotype" pitchFamily="18" charset="0"/>
              </a:rPr>
              <a:t>о</a:t>
            </a:r>
            <a:r>
              <a:rPr lang="en-US" sz="2200" b="1" dirty="0">
                <a:solidFill>
                  <a:srgbClr val="C00000"/>
                </a:solidFill>
                <a:latin typeface="Palatino Linotype" pitchFamily="18" charset="0"/>
              </a:rPr>
              <a:t>-</a:t>
            </a:r>
            <a:r>
              <a:rPr lang="en-US" sz="2200" b="1" dirty="0" err="1">
                <a:solidFill>
                  <a:srgbClr val="C00000"/>
                </a:solidFill>
                <a:latin typeface="Palatino Linotype" pitchFamily="18" charset="0"/>
              </a:rPr>
              <a:t>анаероб</a:t>
            </a:r>
            <a:r>
              <a:rPr lang="sr-Cyrl-RS" sz="2200" b="1" dirty="0">
                <a:solidFill>
                  <a:srgbClr val="C00000"/>
                </a:solidFill>
                <a:latin typeface="Palatino Linotype" pitchFamily="18" charset="0"/>
              </a:rPr>
              <a:t>не бактерије усне дупље</a:t>
            </a:r>
            <a:r>
              <a:rPr lang="en-US" sz="2200" b="1" dirty="0">
                <a:solidFill>
                  <a:srgbClr val="C00000"/>
                </a:solidFill>
                <a:latin typeface="Palatino Linotype" pitchFamily="18" charset="0"/>
              </a:rPr>
              <a:t>:</a:t>
            </a:r>
            <a:endParaRPr lang="en-US" sz="2200" dirty="0">
              <a:latin typeface="Palatino Linotype" pitchFamily="18" charset="0"/>
            </a:endParaRPr>
          </a:p>
          <a:p>
            <a:pPr marL="268288" lvl="3" indent="-179388" eaLnBrk="1" hangingPunct="1">
              <a:buNone/>
              <a:defRPr/>
            </a:pPr>
            <a:r>
              <a:rPr lang="en-US" b="1" i="1" dirty="0">
                <a:solidFill>
                  <a:schemeClr val="accent1"/>
                </a:solidFill>
                <a:latin typeface="Palatino Linotype" pitchFamily="18" charset="0"/>
              </a:rPr>
              <a:t>Neisseria</a:t>
            </a:r>
            <a:r>
              <a:rPr lang="sr-Cyrl-RS" b="1" i="1" dirty="0">
                <a:solidFill>
                  <a:schemeClr val="accent1"/>
                </a:solidFill>
                <a:latin typeface="Palatino Linotype" pitchFamily="18" charset="0"/>
              </a:rPr>
              <a:t>: </a:t>
            </a:r>
            <a:r>
              <a:rPr lang="it-IT" sz="1800" b="1" i="1" dirty="0">
                <a:latin typeface="Palatino Linotype" pitchFamily="18" charset="0"/>
              </a:rPr>
              <a:t>N</a:t>
            </a:r>
            <a:r>
              <a:rPr lang="sr-Cyrl-RS" sz="1800" b="1" i="1" dirty="0">
                <a:latin typeface="Palatino Linotype" pitchFamily="18" charset="0"/>
              </a:rPr>
              <a:t>. </a:t>
            </a:r>
            <a:r>
              <a:rPr lang="it-IT" sz="1800" b="1" i="1" dirty="0">
                <a:latin typeface="Palatino Linotype" pitchFamily="18" charset="0"/>
              </a:rPr>
              <a:t>subflava</a:t>
            </a:r>
            <a:r>
              <a:rPr lang="sr-Cyrl-RS" sz="1800" b="1" i="1" dirty="0">
                <a:latin typeface="Palatino Linotype" pitchFamily="18" charset="0"/>
              </a:rPr>
              <a:t>,</a:t>
            </a:r>
            <a:r>
              <a:rPr lang="it-IT" sz="1800" b="1" i="1" dirty="0">
                <a:latin typeface="Palatino Linotype" pitchFamily="18" charset="0"/>
              </a:rPr>
              <a:t> N. mucosa</a:t>
            </a:r>
            <a:r>
              <a:rPr lang="sr-Cyrl-RS" sz="1800" b="1" i="1" dirty="0">
                <a:latin typeface="Palatino Linotype" pitchFamily="18" charset="0"/>
              </a:rPr>
              <a:t>,</a:t>
            </a:r>
            <a:r>
              <a:rPr lang="it-IT" sz="1800" b="1" i="1" dirty="0">
                <a:latin typeface="Palatino Linotype" pitchFamily="18" charset="0"/>
              </a:rPr>
              <a:t> N. sicca.</a:t>
            </a:r>
            <a:r>
              <a:rPr lang="sr-Cyrl-RS" sz="1800" b="1" i="1" dirty="0">
                <a:latin typeface="Palatino Linotype" pitchFamily="18" charset="0"/>
              </a:rPr>
              <a:t> </a:t>
            </a:r>
            <a:r>
              <a:rPr lang="sr-Cyrl-RS" sz="1800" dirty="0">
                <a:latin typeface="Palatino Linotype" pitchFamily="18" charset="0"/>
              </a:rPr>
              <a:t>У мањем броју су изоловане на језику, у пљувачци, оралној слузници. Троше кисеоник у раном стадијуму формирања плака и на тај начин обезбеђују повољне услове за раст анаероба</a:t>
            </a:r>
          </a:p>
          <a:p>
            <a:pPr marL="268288" lvl="2" indent="-179388" eaLnBrk="1" hangingPunct="1">
              <a:buNone/>
              <a:defRPr/>
            </a:pPr>
            <a:r>
              <a:rPr lang="en-US" sz="2000" b="1" i="1" dirty="0" err="1">
                <a:solidFill>
                  <a:schemeClr val="accent1"/>
                </a:solidFill>
                <a:latin typeface="Palatino Linotype" pitchFamily="18" charset="0"/>
              </a:rPr>
              <a:t>Haemophilus</a:t>
            </a:r>
            <a:r>
              <a:rPr lang="sr-Cyrl-RS" sz="2000" b="1" i="1" dirty="0">
                <a:solidFill>
                  <a:schemeClr val="accent1"/>
                </a:solidFill>
                <a:latin typeface="Palatino Linotype" pitchFamily="18" charset="0"/>
              </a:rPr>
              <a:t>:</a:t>
            </a:r>
            <a:r>
              <a:rPr lang="sr-Cyrl-RS" sz="2200" b="1" i="1" dirty="0">
                <a:solidFill>
                  <a:schemeClr val="accent1"/>
                </a:solidFill>
                <a:latin typeface="Palatino Linotype" pitchFamily="18" charset="0"/>
              </a:rPr>
              <a:t> </a:t>
            </a:r>
            <a:r>
              <a:rPr lang="en-US" sz="1800" b="1" i="1" dirty="0">
                <a:latin typeface="Palatino Linotype" pitchFamily="18" charset="0"/>
              </a:rPr>
              <a:t>H</a:t>
            </a:r>
            <a:r>
              <a:rPr lang="sr-Cyrl-RS" sz="1800" b="1" i="1" dirty="0">
                <a:latin typeface="Palatino Linotype" pitchFamily="18" charset="0"/>
              </a:rPr>
              <a:t>.</a:t>
            </a:r>
            <a:r>
              <a:rPr lang="en-US" sz="1800" b="1" i="1" dirty="0">
                <a:latin typeface="Palatino Linotype" pitchFamily="18" charset="0"/>
              </a:rPr>
              <a:t> </a:t>
            </a:r>
            <a:r>
              <a:rPr lang="en-US" sz="1800" b="1" i="1" dirty="0" err="1">
                <a:latin typeface="Palatino Linotype" pitchFamily="18" charset="0"/>
              </a:rPr>
              <a:t>parainfluenzae</a:t>
            </a:r>
            <a:r>
              <a:rPr lang="sr-Cyrl-RS" sz="1800" b="1" i="1" dirty="0">
                <a:latin typeface="Palatino Linotype" pitchFamily="18" charset="0"/>
              </a:rPr>
              <a:t>,</a:t>
            </a:r>
            <a:r>
              <a:rPr lang="en-US" sz="1800" b="1" i="1" dirty="0">
                <a:latin typeface="Palatino Linotype" pitchFamily="18" charset="0"/>
              </a:rPr>
              <a:t> H. </a:t>
            </a:r>
            <a:r>
              <a:rPr lang="en-US" sz="1800" b="1" i="1" dirty="0" err="1">
                <a:latin typeface="Palatino Linotype" pitchFamily="18" charset="0"/>
              </a:rPr>
              <a:t>segnis</a:t>
            </a:r>
            <a:r>
              <a:rPr lang="sr-Cyrl-RS" sz="1800" b="1" i="1" dirty="0">
                <a:latin typeface="Palatino Linotype" pitchFamily="18" charset="0"/>
              </a:rPr>
              <a:t>,</a:t>
            </a:r>
            <a:r>
              <a:rPr lang="en-US" sz="1800" b="1" i="1" dirty="0">
                <a:latin typeface="Palatino Linotype" pitchFamily="18" charset="0"/>
              </a:rPr>
              <a:t> H. </a:t>
            </a:r>
            <a:r>
              <a:rPr lang="en-US" sz="1800" b="1" i="1" dirty="0" err="1">
                <a:latin typeface="Palatino Linotype" pitchFamily="18" charset="0"/>
              </a:rPr>
              <a:t>aphrophilus</a:t>
            </a:r>
            <a:r>
              <a:rPr lang="sr-Cyrl-RS" sz="1800" b="1" i="1" dirty="0">
                <a:latin typeface="Palatino Linotype" pitchFamily="18" charset="0"/>
              </a:rPr>
              <a:t>,</a:t>
            </a:r>
            <a:r>
              <a:rPr lang="en-US" sz="1800" b="1" i="1" dirty="0">
                <a:latin typeface="Palatino Linotype" pitchFamily="18" charset="0"/>
              </a:rPr>
              <a:t> H. </a:t>
            </a:r>
            <a:r>
              <a:rPr lang="en-US" sz="1800" b="1" i="1" dirty="0" err="1">
                <a:latin typeface="Palatino Linotype" pitchFamily="18" charset="0"/>
              </a:rPr>
              <a:t>haemolyticus</a:t>
            </a:r>
            <a:r>
              <a:rPr lang="sr-Cyrl-RS" sz="1800" b="1" i="1" dirty="0">
                <a:latin typeface="Palatino Linotype" pitchFamily="18" charset="0"/>
              </a:rPr>
              <a:t>,</a:t>
            </a:r>
            <a:r>
              <a:rPr lang="en-US" sz="1800" b="1" i="1" dirty="0">
                <a:latin typeface="Palatino Linotype" pitchFamily="18" charset="0"/>
              </a:rPr>
              <a:t> H. </a:t>
            </a:r>
            <a:r>
              <a:rPr lang="en-US" sz="1800" b="1" i="1" dirty="0" err="1">
                <a:latin typeface="Palatino Linotype" pitchFamily="18" charset="0"/>
              </a:rPr>
              <a:t>parahaemolyticus</a:t>
            </a:r>
            <a:r>
              <a:rPr lang="en-US" sz="1800" b="1" i="1" dirty="0">
                <a:latin typeface="Palatino Linotype" pitchFamily="18" charset="0"/>
              </a:rPr>
              <a:t>.</a:t>
            </a:r>
            <a:r>
              <a:rPr lang="sr-Cyrl-RS" sz="1800" b="1" i="1" dirty="0">
                <a:latin typeface="Palatino Linotype" pitchFamily="18" charset="0"/>
              </a:rPr>
              <a:t> </a:t>
            </a:r>
            <a:r>
              <a:rPr lang="sr-Cyrl-RS" sz="1800" dirty="0">
                <a:latin typeface="Palatino Linotype" pitchFamily="18" charset="0"/>
              </a:rPr>
              <a:t>Присутни су у пљувачци и на слузници усне дупље, и улазе у састав плака. Укључени су у развој инфективног ендокардитиса,  акутног сијалоаденитиса, као и дентоалвеоларних инфекција</a:t>
            </a:r>
          </a:p>
          <a:p>
            <a:pPr marL="268288" lvl="3" indent="-268288" eaLnBrk="1" hangingPunct="1">
              <a:buFont typeface="Arial" charset="0"/>
              <a:buNone/>
              <a:defRPr/>
            </a:pPr>
            <a:endParaRPr lang="en-US" sz="1800" dirty="0">
              <a:latin typeface="Palatino Linotype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268760"/>
            <a:ext cx="5472607" cy="4536504"/>
          </a:xfrm>
        </p:spPr>
        <p:txBody>
          <a:bodyPr/>
          <a:lstStyle/>
          <a:p>
            <a:pPr lvl="3" indent="-1420813" eaLnBrk="1" hangingPunct="1">
              <a:buFont typeface="Arial" charset="0"/>
              <a:buNone/>
              <a:defRPr/>
            </a:pPr>
            <a:r>
              <a:rPr lang="sr-Cyrl-RS" sz="2800" b="1" i="1" dirty="0">
                <a:solidFill>
                  <a:srgbClr val="C00000"/>
                </a:solidFill>
                <a:latin typeface="Palatino Linotype" pitchFamily="18" charset="0"/>
              </a:rPr>
              <a:t>                                  </a:t>
            </a:r>
            <a:r>
              <a:rPr lang="en-US" sz="2800" b="1" i="1" dirty="0" err="1">
                <a:solidFill>
                  <a:srgbClr val="C00000"/>
                </a:solidFill>
                <a:latin typeface="Palatino Linotype" pitchFamily="18" charset="0"/>
              </a:rPr>
              <a:t>Treponema</a:t>
            </a:r>
            <a:r>
              <a:rPr lang="sr-Cyrl-RS" sz="2800" b="1" i="1" dirty="0">
                <a:solidFill>
                  <a:srgbClr val="C00000"/>
                </a:solidFill>
                <a:latin typeface="Palatino Linotype" pitchFamily="18" charset="0"/>
              </a:rPr>
              <a:t>:</a:t>
            </a:r>
          </a:p>
          <a:p>
            <a:pPr lvl="3" indent="-1420813" eaLnBrk="1" hangingPunct="1">
              <a:buFont typeface="Arial" charset="0"/>
              <a:buNone/>
              <a:defRPr/>
            </a:pPr>
            <a:endParaRPr lang="sr-Cyrl-RS" sz="2400" b="1" i="1" dirty="0">
              <a:solidFill>
                <a:schemeClr val="accent1"/>
              </a:solidFill>
              <a:latin typeface="Palatino Linotype" pitchFamily="18" charset="0"/>
            </a:endParaRPr>
          </a:p>
          <a:p>
            <a:pPr marL="0" lvl="3" indent="0" eaLnBrk="1" hangingPunct="1">
              <a:buFont typeface="Arial" charset="0"/>
              <a:buNone/>
              <a:defRPr/>
            </a:pPr>
            <a:r>
              <a:rPr lang="en-US" sz="2200" b="1" i="1" dirty="0">
                <a:solidFill>
                  <a:srgbClr val="0070C0"/>
                </a:solidFill>
                <a:latin typeface="Palatino Linotype" pitchFamily="18" charset="0"/>
              </a:rPr>
              <a:t>T. </a:t>
            </a:r>
            <a:r>
              <a:rPr lang="en-US" sz="2200" b="1" i="1" dirty="0" err="1">
                <a:solidFill>
                  <a:srgbClr val="0070C0"/>
                </a:solidFill>
                <a:latin typeface="Palatino Linotype" pitchFamily="18" charset="0"/>
              </a:rPr>
              <a:t>denticola</a:t>
            </a:r>
            <a:r>
              <a:rPr lang="sr-Cyrl-RS" sz="2200" b="1" i="1" dirty="0">
                <a:solidFill>
                  <a:srgbClr val="0070C0"/>
                </a:solidFill>
                <a:latin typeface="Palatino Linotype" pitchFamily="18" charset="0"/>
              </a:rPr>
              <a:t> </a:t>
            </a:r>
            <a:r>
              <a:rPr lang="sr-Cyrl-RS" sz="2200" dirty="0">
                <a:latin typeface="Palatino Linotype" pitchFamily="18" charset="0"/>
              </a:rPr>
              <a:t>поседује пролин амино пептидазе и аргинин-специфичне протеазе којима разграђује колаген и желатин </a:t>
            </a:r>
          </a:p>
          <a:p>
            <a:pPr marL="268288" lvl="3" indent="-268288" eaLnBrk="1" hangingPunct="1">
              <a:buFont typeface="Arial" charset="0"/>
              <a:buNone/>
              <a:defRPr/>
            </a:pPr>
            <a:endParaRPr lang="sr-Cyrl-RS" sz="2200" dirty="0">
              <a:latin typeface="Palatino Linotype" pitchFamily="18" charset="0"/>
            </a:endParaRPr>
          </a:p>
          <a:p>
            <a:pPr marL="0" lvl="3" indent="0" eaLnBrk="1" hangingPunct="1">
              <a:buFont typeface="Arial" charset="0"/>
              <a:buNone/>
              <a:defRPr/>
            </a:pPr>
            <a:r>
              <a:rPr lang="sr-Cyrl-RS" sz="2200" dirty="0">
                <a:latin typeface="Palatino Linotype" pitchFamily="18" charset="0"/>
              </a:rPr>
              <a:t>Насељава пукотине десни и у блиској је вези са акутним улцерозним гингивитисом , као и деструктивним периодонталним обољењима</a:t>
            </a:r>
            <a:endParaRPr lang="en-US" sz="2200" dirty="0">
              <a:latin typeface="Palatino Linotype" pitchFamily="18" charset="0"/>
            </a:endParaRPr>
          </a:p>
        </p:txBody>
      </p:sp>
      <p:pic>
        <p:nvPicPr>
          <p:cNvPr id="55298" name="Picture 2" descr="of &lt;b&gt;Treponema denticola&lt;/b&gt; a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1628800"/>
            <a:ext cx="2808312" cy="2088232"/>
          </a:xfrm>
          <a:prstGeom prst="rect">
            <a:avLst/>
          </a:prstGeom>
          <a:noFill/>
        </p:spPr>
      </p:pic>
      <p:pic>
        <p:nvPicPr>
          <p:cNvPr id="55300" name="Picture 4" descr="http://www.nature.com/bdj/journal/v202/n12/covers/largecover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3717032"/>
            <a:ext cx="2808312" cy="28083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pPr eaLnBrk="1" hangingPunct="1"/>
            <a:r>
              <a:rPr lang="en-US" sz="3200" b="1" dirty="0" err="1">
                <a:solidFill>
                  <a:srgbClr val="C00000"/>
                </a:solidFill>
                <a:latin typeface="Palatino Linotype" pitchFamily="18" charset="0"/>
              </a:rPr>
              <a:t>Протозое</a:t>
            </a:r>
            <a:r>
              <a:rPr lang="en-US" sz="3200" b="1" dirty="0">
                <a:solidFill>
                  <a:srgbClr val="C00000"/>
                </a:solidFill>
                <a:latin typeface="Palatino Linotype" pitchFamily="18" charset="0"/>
              </a:rPr>
              <a:t> </a:t>
            </a:r>
            <a:r>
              <a:rPr lang="en-US" sz="3200" b="1" dirty="0" err="1">
                <a:solidFill>
                  <a:srgbClr val="C00000"/>
                </a:solidFill>
                <a:latin typeface="Palatino Linotype" pitchFamily="18" charset="0"/>
              </a:rPr>
              <a:t>усне</a:t>
            </a:r>
            <a:r>
              <a:rPr lang="en-US" sz="3200" b="1" dirty="0">
                <a:solidFill>
                  <a:srgbClr val="C00000"/>
                </a:solidFill>
                <a:latin typeface="Palatino Linotype" pitchFamily="18" charset="0"/>
              </a:rPr>
              <a:t> </a:t>
            </a:r>
            <a:r>
              <a:rPr lang="en-US" sz="3200" b="1" dirty="0" err="1">
                <a:solidFill>
                  <a:srgbClr val="C00000"/>
                </a:solidFill>
                <a:latin typeface="Palatino Linotype" pitchFamily="18" charset="0"/>
              </a:rPr>
              <a:t>дупље</a:t>
            </a:r>
            <a:endParaRPr lang="en-US" sz="3200" b="1" dirty="0">
              <a:solidFill>
                <a:srgbClr val="C00000"/>
              </a:solidFill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844824"/>
            <a:ext cx="5544418" cy="3529013"/>
          </a:xfrm>
        </p:spPr>
        <p:txBody>
          <a:bodyPr/>
          <a:lstStyle/>
          <a:p>
            <a:pPr marL="268288" lvl="3" indent="-179388" algn="r" eaLnBrk="1" hangingPunct="1">
              <a:buFont typeface="Arial" charset="0"/>
              <a:buNone/>
              <a:defRPr/>
            </a:pPr>
            <a:r>
              <a:rPr lang="en-US" sz="2400" b="1" i="1" dirty="0" err="1">
                <a:solidFill>
                  <a:srgbClr val="0070C0"/>
                </a:solidFill>
                <a:latin typeface="Palatino Linotype" pitchFamily="18" charset="0"/>
              </a:rPr>
              <a:t>Entamoeba</a:t>
            </a:r>
            <a:r>
              <a:rPr lang="en-US" sz="2400" b="1" i="1" dirty="0">
                <a:solidFill>
                  <a:srgbClr val="0070C0"/>
                </a:solidFill>
                <a:latin typeface="Palatino Linotype" pitchFamily="18" charset="0"/>
              </a:rPr>
              <a:t> </a:t>
            </a:r>
            <a:r>
              <a:rPr lang="en-US" sz="2400" b="1" i="1" dirty="0" err="1">
                <a:solidFill>
                  <a:srgbClr val="0070C0"/>
                </a:solidFill>
                <a:latin typeface="Palatino Linotype" pitchFamily="18" charset="0"/>
              </a:rPr>
              <a:t>gingivalis</a:t>
            </a:r>
            <a:r>
              <a:rPr lang="sr-Cyrl-RS" sz="2400" b="1" i="1" dirty="0">
                <a:solidFill>
                  <a:srgbClr val="0070C0"/>
                </a:solidFill>
                <a:latin typeface="Palatino Linotype" pitchFamily="18" charset="0"/>
              </a:rPr>
              <a:t> </a:t>
            </a:r>
            <a:r>
              <a:rPr lang="sr-Cyrl-RS" sz="2400" dirty="0">
                <a:latin typeface="Palatino Linotype" pitchFamily="18" charset="0"/>
              </a:rPr>
              <a:t>је стриктни анаероб. Колонизује периодонтално ткиво нарочито код пацијента на радиотерапији или након примене метронидазола</a:t>
            </a:r>
          </a:p>
          <a:p>
            <a:pPr lvl="3" indent="-1511300" eaLnBrk="1" hangingPunct="1">
              <a:buFont typeface="Arial" charset="0"/>
              <a:buNone/>
              <a:defRPr/>
            </a:pPr>
            <a:endParaRPr lang="sr-Cyrl-RS" sz="2400" i="1" dirty="0">
              <a:latin typeface="Palatino Linotype" pitchFamily="18" charset="0"/>
            </a:endParaRPr>
          </a:p>
          <a:p>
            <a:pPr marL="88900" lvl="3" indent="0" algn="r" eaLnBrk="1" hangingPunct="1">
              <a:buFont typeface="Arial" charset="0"/>
              <a:buNone/>
              <a:defRPr/>
            </a:pPr>
            <a:endParaRPr lang="sr-Cyrl-RS" sz="2400" b="1" i="1" dirty="0">
              <a:solidFill>
                <a:schemeClr val="accent1"/>
              </a:solidFill>
              <a:latin typeface="Palatino Linotype" pitchFamily="18" charset="0"/>
            </a:endParaRPr>
          </a:p>
          <a:p>
            <a:pPr marL="88900" lvl="3" indent="0" algn="r" eaLnBrk="1" hangingPunct="1">
              <a:buFont typeface="Arial" charset="0"/>
              <a:buNone/>
              <a:defRPr/>
            </a:pPr>
            <a:r>
              <a:rPr lang="en-US" sz="2400" b="1" i="1" dirty="0" err="1">
                <a:solidFill>
                  <a:srgbClr val="0070C0"/>
                </a:solidFill>
                <a:latin typeface="Palatino Linotype" pitchFamily="18" charset="0"/>
              </a:rPr>
              <a:t>Trichomonas</a:t>
            </a:r>
            <a:r>
              <a:rPr lang="en-US" sz="2400" b="1" i="1" dirty="0">
                <a:solidFill>
                  <a:srgbClr val="0070C0"/>
                </a:solidFill>
                <a:latin typeface="Palatino Linotype" pitchFamily="18" charset="0"/>
              </a:rPr>
              <a:t> </a:t>
            </a:r>
            <a:r>
              <a:rPr lang="en-US" sz="2400" b="1" i="1" dirty="0" err="1">
                <a:solidFill>
                  <a:srgbClr val="0070C0"/>
                </a:solidFill>
                <a:latin typeface="Palatino Linotype" pitchFamily="18" charset="0"/>
              </a:rPr>
              <a:t>tenax</a:t>
            </a:r>
            <a:r>
              <a:rPr lang="sr-Cyrl-RS" sz="2400" b="1" i="1" dirty="0">
                <a:solidFill>
                  <a:srgbClr val="0070C0"/>
                </a:solidFill>
                <a:latin typeface="Palatino Linotype" pitchFamily="18" charset="0"/>
              </a:rPr>
              <a:t> </a:t>
            </a:r>
            <a:r>
              <a:rPr lang="sr-Cyrl-RS" sz="2400" dirty="0">
                <a:latin typeface="Palatino Linotype" pitchFamily="18" charset="0"/>
              </a:rPr>
              <a:t>је стриктни анаероб. Насељава пукотине десни</a:t>
            </a:r>
            <a:endParaRPr lang="en-US" sz="2400" b="1" i="1" dirty="0">
              <a:solidFill>
                <a:schemeClr val="accent1"/>
              </a:solidFill>
              <a:latin typeface="Palatino Linotype" pitchFamily="18" charset="0"/>
            </a:endParaRPr>
          </a:p>
        </p:txBody>
      </p:sp>
      <p:pic>
        <p:nvPicPr>
          <p:cNvPr id="54274" name="Picture 2" descr="http://www.telmeds.org/wp-content/uploads/2009/10/Egingivalis_trofozoito.jpg"/>
          <p:cNvPicPr>
            <a:picLocks noChangeAspect="1" noChangeArrowheads="1"/>
          </p:cNvPicPr>
          <p:nvPr/>
        </p:nvPicPr>
        <p:blipFill>
          <a:blip r:embed="rId2" cstate="print"/>
          <a:srcRect t="13977" r="-2326"/>
          <a:stretch>
            <a:fillRect/>
          </a:stretch>
        </p:blipFill>
        <p:spPr bwMode="auto">
          <a:xfrm>
            <a:off x="5975648" y="1700808"/>
            <a:ext cx="3168352" cy="2215965"/>
          </a:xfrm>
          <a:prstGeom prst="rect">
            <a:avLst/>
          </a:prstGeom>
          <a:noFill/>
        </p:spPr>
      </p:pic>
      <p:pic>
        <p:nvPicPr>
          <p:cNvPr id="54276" name="Picture 4" descr="http://www.med.cmu.ac.th/dept/parasite/proto/p0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69294" y="4149080"/>
            <a:ext cx="2995194" cy="22600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eaLnBrk="1" hangingPunct="1"/>
            <a:r>
              <a:rPr lang="en-US" sz="2400" dirty="0" err="1">
                <a:latin typeface="Palatino Linotype" pitchFamily="18" charset="0"/>
              </a:rPr>
              <a:t>Од</a:t>
            </a:r>
            <a:r>
              <a:rPr lang="en-US" sz="2400" dirty="0">
                <a:latin typeface="Palatino Linotype" pitchFamily="18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Palatino Linotype" pitchFamily="18" charset="0"/>
              </a:rPr>
              <a:t>гљива</a:t>
            </a:r>
            <a:r>
              <a:rPr lang="en-US" sz="24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2400" b="1" i="1" dirty="0">
                <a:solidFill>
                  <a:schemeClr val="accent1"/>
                </a:solidFill>
                <a:latin typeface="Palatino Linotype" pitchFamily="18" charset="0"/>
              </a:rPr>
              <a:t>Candida </a:t>
            </a:r>
            <a:r>
              <a:rPr lang="en-US" sz="2400" b="1" i="1" dirty="0" err="1">
                <a:solidFill>
                  <a:schemeClr val="accent1"/>
                </a:solidFill>
                <a:latin typeface="Palatino Linotype" pitchFamily="18" charset="0"/>
              </a:rPr>
              <a:t>albicans</a:t>
            </a:r>
            <a:r>
              <a:rPr lang="en-US" sz="2400" b="1" i="1" dirty="0">
                <a:solidFill>
                  <a:schemeClr val="accent1"/>
                </a:solidFill>
                <a:latin typeface="Palatino Linotype" pitchFamily="18" charset="0"/>
              </a:rPr>
              <a:t> </a:t>
            </a:r>
            <a:r>
              <a:rPr lang="en-US" sz="2400" dirty="0" err="1">
                <a:latin typeface="Palatino Linotype" pitchFamily="18" charset="0"/>
              </a:rPr>
              <a:t>је</a:t>
            </a:r>
            <a:r>
              <a:rPr lang="en-US" sz="2400" dirty="0">
                <a:latin typeface="Palatino Linotype" pitchFamily="18" charset="0"/>
              </a:rPr>
              <a:t> </a:t>
            </a:r>
            <a:r>
              <a:rPr lang="en-US" sz="2400" dirty="0" err="1">
                <a:latin typeface="Palatino Linotype" pitchFamily="18" charset="0"/>
              </a:rPr>
              <a:t>најчешћи</a:t>
            </a:r>
            <a:r>
              <a:rPr lang="en-US" sz="2400" dirty="0">
                <a:latin typeface="Palatino Linotype" pitchFamily="18" charset="0"/>
              </a:rPr>
              <a:t> </a:t>
            </a:r>
            <a:r>
              <a:rPr lang="en-US" sz="2400" dirty="0" err="1">
                <a:latin typeface="Palatino Linotype" pitchFamily="18" charset="0"/>
              </a:rPr>
              <a:t>изолат</a:t>
            </a:r>
            <a:r>
              <a:rPr lang="en-US" sz="2400" dirty="0">
                <a:latin typeface="Palatino Linotype" pitchFamily="18" charset="0"/>
              </a:rPr>
              <a:t> </a:t>
            </a:r>
            <a:r>
              <a:rPr lang="en-US" sz="2400" dirty="0" err="1">
                <a:latin typeface="Palatino Linotype" pitchFamily="18" charset="0"/>
              </a:rPr>
              <a:t>усне</a:t>
            </a:r>
            <a:r>
              <a:rPr lang="en-US" sz="2400" dirty="0">
                <a:latin typeface="Palatino Linotype" pitchFamily="18" charset="0"/>
              </a:rPr>
              <a:t> </a:t>
            </a:r>
            <a:r>
              <a:rPr lang="en-US" sz="2400" dirty="0" err="1">
                <a:latin typeface="Palatino Linotype" pitchFamily="18" charset="0"/>
              </a:rPr>
              <a:t>дупље</a:t>
            </a:r>
            <a:r>
              <a:rPr lang="en-US" sz="2400" dirty="0">
                <a:latin typeface="Palatino Linotype" pitchFamily="18" charset="0"/>
              </a:rPr>
              <a:t> (</a:t>
            </a:r>
            <a:r>
              <a:rPr lang="en-US" sz="2400" dirty="0" err="1">
                <a:latin typeface="Palatino Linotype" pitchFamily="18" charset="0"/>
              </a:rPr>
              <a:t>до</a:t>
            </a:r>
            <a:r>
              <a:rPr lang="en-US" sz="2400" dirty="0">
                <a:latin typeface="Palatino Linotype" pitchFamily="18" charset="0"/>
              </a:rPr>
              <a:t> 40% </a:t>
            </a:r>
            <a:r>
              <a:rPr lang="en-US" sz="2400" dirty="0" err="1">
                <a:latin typeface="Palatino Linotype" pitchFamily="18" charset="0"/>
              </a:rPr>
              <a:t>код</a:t>
            </a:r>
            <a:r>
              <a:rPr lang="en-US" sz="2400" dirty="0">
                <a:latin typeface="Palatino Linotype" pitchFamily="18" charset="0"/>
              </a:rPr>
              <a:t> </a:t>
            </a:r>
            <a:r>
              <a:rPr lang="en-US" sz="2400" dirty="0" err="1">
                <a:latin typeface="Palatino Linotype" pitchFamily="18" charset="0"/>
              </a:rPr>
              <a:t>особа</a:t>
            </a:r>
            <a:r>
              <a:rPr lang="en-US" sz="2400" dirty="0">
                <a:latin typeface="Palatino Linotype" pitchFamily="18" charset="0"/>
              </a:rPr>
              <a:t> </a:t>
            </a:r>
            <a:r>
              <a:rPr lang="en-US" sz="2400" dirty="0" err="1">
                <a:latin typeface="Palatino Linotype" pitchFamily="18" charset="0"/>
              </a:rPr>
              <a:t>без</a:t>
            </a:r>
            <a:r>
              <a:rPr lang="en-US" sz="2400" dirty="0">
                <a:latin typeface="Palatino Linotype" pitchFamily="18" charset="0"/>
              </a:rPr>
              <a:t> </a:t>
            </a:r>
            <a:r>
              <a:rPr lang="en-US" sz="2400" dirty="0" err="1">
                <a:latin typeface="Palatino Linotype" pitchFamily="18" charset="0"/>
              </a:rPr>
              <a:t>симптома</a:t>
            </a:r>
            <a:r>
              <a:rPr lang="en-US" sz="2400" dirty="0">
                <a:latin typeface="Palatino Linotype" pitchFamily="18" charset="0"/>
              </a:rPr>
              <a:t>). </a:t>
            </a:r>
            <a:r>
              <a:rPr lang="en-US" sz="2400" dirty="0" err="1">
                <a:latin typeface="Palatino Linotype" pitchFamily="18" charset="0"/>
              </a:rPr>
              <a:t>Инфекције</a:t>
            </a:r>
            <a:r>
              <a:rPr lang="en-US" sz="2400" dirty="0">
                <a:latin typeface="Palatino Linotype" pitchFamily="18" charset="0"/>
              </a:rPr>
              <a:t> </a:t>
            </a:r>
            <a:r>
              <a:rPr lang="en-US" sz="2400" dirty="0" err="1">
                <a:latin typeface="Palatino Linotype" pitchFamily="18" charset="0"/>
              </a:rPr>
              <a:t>се</a:t>
            </a:r>
            <a:r>
              <a:rPr lang="en-US" sz="2400" dirty="0">
                <a:latin typeface="Palatino Linotype" pitchFamily="18" charset="0"/>
              </a:rPr>
              <a:t> </a:t>
            </a:r>
            <a:r>
              <a:rPr lang="en-US" sz="2400" dirty="0" err="1">
                <a:latin typeface="Palatino Linotype" pitchFamily="18" charset="0"/>
              </a:rPr>
              <a:t>јављају</a:t>
            </a:r>
            <a:r>
              <a:rPr lang="en-US" sz="2400" dirty="0">
                <a:latin typeface="Palatino Linotype" pitchFamily="18" charset="0"/>
              </a:rPr>
              <a:t> </a:t>
            </a:r>
            <a:r>
              <a:rPr lang="en-US" sz="2400" dirty="0" err="1">
                <a:latin typeface="Palatino Linotype" pitchFamily="18" charset="0"/>
              </a:rPr>
              <a:t>код</a:t>
            </a:r>
            <a:r>
              <a:rPr lang="en-US" sz="2400" dirty="0">
                <a:latin typeface="Palatino Linotype" pitchFamily="18" charset="0"/>
              </a:rPr>
              <a:t> </a:t>
            </a:r>
            <a:r>
              <a:rPr lang="en-US" sz="2400" dirty="0" err="1">
                <a:latin typeface="Palatino Linotype" pitchFamily="18" charset="0"/>
              </a:rPr>
              <a:t>имунодефицијентних</a:t>
            </a:r>
            <a:r>
              <a:rPr lang="en-US" sz="2400" dirty="0">
                <a:latin typeface="Palatino Linotype" pitchFamily="18" charset="0"/>
              </a:rPr>
              <a:t> </a:t>
            </a:r>
            <a:r>
              <a:rPr lang="en-US" sz="2400" dirty="0" err="1">
                <a:latin typeface="Palatino Linotype" pitchFamily="18" charset="0"/>
              </a:rPr>
              <a:t>особа</a:t>
            </a:r>
            <a:r>
              <a:rPr lang="en-US" sz="2400" dirty="0">
                <a:latin typeface="Palatino Linotype" pitchFamily="18" charset="0"/>
              </a:rPr>
              <a:t>, </a:t>
            </a:r>
            <a:r>
              <a:rPr lang="en-US" sz="2400" dirty="0" err="1">
                <a:latin typeface="Palatino Linotype" pitchFamily="18" charset="0"/>
              </a:rPr>
              <a:t>након</a:t>
            </a:r>
            <a:r>
              <a:rPr lang="en-US" sz="2400" dirty="0">
                <a:latin typeface="Palatino Linotype" pitchFamily="18" charset="0"/>
              </a:rPr>
              <a:t> </a:t>
            </a:r>
            <a:r>
              <a:rPr lang="en-US" sz="2400" dirty="0" err="1">
                <a:latin typeface="Palatino Linotype" pitchFamily="18" charset="0"/>
              </a:rPr>
              <a:t>дуготрајне</a:t>
            </a:r>
            <a:r>
              <a:rPr lang="en-US" sz="2400" dirty="0">
                <a:latin typeface="Palatino Linotype" pitchFamily="18" charset="0"/>
              </a:rPr>
              <a:t> </a:t>
            </a:r>
            <a:r>
              <a:rPr lang="en-US" sz="2400" dirty="0" err="1">
                <a:latin typeface="Palatino Linotype" pitchFamily="18" charset="0"/>
              </a:rPr>
              <a:t>употребе</a:t>
            </a:r>
            <a:r>
              <a:rPr lang="en-US" sz="2400" dirty="0">
                <a:latin typeface="Palatino Linotype" pitchFamily="18" charset="0"/>
              </a:rPr>
              <a:t> </a:t>
            </a:r>
            <a:r>
              <a:rPr lang="en-US" sz="2400" dirty="0" err="1">
                <a:latin typeface="Palatino Linotype" pitchFamily="18" charset="0"/>
              </a:rPr>
              <a:t>антибиотика</a:t>
            </a:r>
            <a:r>
              <a:rPr lang="en-US" sz="2400" dirty="0">
                <a:latin typeface="Palatino Linotype" pitchFamily="18" charset="0"/>
              </a:rPr>
              <a:t>,  </a:t>
            </a:r>
            <a:r>
              <a:rPr lang="en-US" sz="2400" dirty="0" err="1">
                <a:latin typeface="Palatino Linotype" pitchFamily="18" charset="0"/>
              </a:rPr>
              <a:t>при</a:t>
            </a:r>
            <a:r>
              <a:rPr lang="en-US" sz="2400" dirty="0">
                <a:latin typeface="Palatino Linotype" pitchFamily="18" charset="0"/>
              </a:rPr>
              <a:t> </a:t>
            </a:r>
            <a:r>
              <a:rPr lang="en-US" sz="2400" dirty="0" err="1">
                <a:latin typeface="Palatino Linotype" pitchFamily="18" charset="0"/>
              </a:rPr>
              <a:t>употреби</a:t>
            </a:r>
            <a:r>
              <a:rPr lang="en-US" sz="2400" dirty="0">
                <a:latin typeface="Palatino Linotype" pitchFamily="18" charset="0"/>
              </a:rPr>
              <a:t> </a:t>
            </a:r>
            <a:r>
              <a:rPr lang="en-US" sz="2400" dirty="0" err="1">
                <a:latin typeface="Palatino Linotype" pitchFamily="18" charset="0"/>
              </a:rPr>
              <a:t>протеза</a:t>
            </a:r>
            <a:r>
              <a:rPr lang="en-US" sz="2400" dirty="0">
                <a:latin typeface="Palatino Linotype" pitchFamily="18" charset="0"/>
              </a:rPr>
              <a:t>   </a:t>
            </a:r>
          </a:p>
          <a:p>
            <a:pPr eaLnBrk="1" hangingPunct="1"/>
            <a:endParaRPr lang="en-US" sz="2400" dirty="0">
              <a:latin typeface="Palatino Linotype" pitchFamily="18" charset="0"/>
            </a:endParaRPr>
          </a:p>
          <a:p>
            <a:pPr algn="r" eaLnBrk="1" hangingPunct="1"/>
            <a:r>
              <a:rPr lang="en-US" sz="2400" dirty="0" err="1">
                <a:latin typeface="Palatino Linotype" pitchFamily="18" charset="0"/>
              </a:rPr>
              <a:t>Одређени</a:t>
            </a:r>
            <a:r>
              <a:rPr lang="en-US" sz="2400" dirty="0">
                <a:latin typeface="Palatino Linotype" pitchFamily="18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Palatino Linotype" pitchFamily="18" charset="0"/>
              </a:rPr>
              <a:t>вируси</a:t>
            </a:r>
            <a:r>
              <a:rPr lang="en-US" sz="2400" dirty="0">
                <a:latin typeface="Palatino Linotype" pitchFamily="18" charset="0"/>
              </a:rPr>
              <a:t>, </a:t>
            </a:r>
            <a:r>
              <a:rPr lang="en-US" sz="2400" b="1" i="1" dirty="0">
                <a:solidFill>
                  <a:schemeClr val="accent1"/>
                </a:solidFill>
                <a:latin typeface="Palatino Linotype" pitchFamily="18" charset="0"/>
              </a:rPr>
              <a:t>Epstein Barr </a:t>
            </a:r>
            <a:r>
              <a:rPr lang="en-US" sz="2400" b="1" dirty="0" err="1">
                <a:solidFill>
                  <a:schemeClr val="accent1"/>
                </a:solidFill>
                <a:latin typeface="Palatino Linotype" pitchFamily="18" charset="0"/>
              </a:rPr>
              <a:t>вирус</a:t>
            </a:r>
            <a:r>
              <a:rPr lang="en-US" sz="2400" b="1" dirty="0">
                <a:solidFill>
                  <a:schemeClr val="accent1"/>
                </a:solidFill>
                <a:latin typeface="Palatino Linotype" pitchFamily="18" charset="0"/>
              </a:rPr>
              <a:t> </a:t>
            </a:r>
            <a:r>
              <a:rPr lang="en-US" sz="2400" dirty="0">
                <a:latin typeface="Palatino Linotype" pitchFamily="18" charset="0"/>
              </a:rPr>
              <a:t>и </a:t>
            </a:r>
            <a:r>
              <a:rPr lang="en-US" sz="2400" b="1" dirty="0" err="1">
                <a:solidFill>
                  <a:schemeClr val="accent1"/>
                </a:solidFill>
                <a:latin typeface="Palatino Linotype" pitchFamily="18" charset="0"/>
              </a:rPr>
              <a:t>хумани</a:t>
            </a:r>
            <a:r>
              <a:rPr lang="en-US" sz="2400" b="1" dirty="0">
                <a:solidFill>
                  <a:schemeClr val="accent1"/>
                </a:solidFill>
                <a:latin typeface="Palatino Linotype" pitchFamily="18" charset="0"/>
              </a:rPr>
              <a:t> </a:t>
            </a:r>
            <a:r>
              <a:rPr lang="en-US" sz="2400" b="1" i="1" dirty="0">
                <a:solidFill>
                  <a:schemeClr val="accent1"/>
                </a:solidFill>
                <a:latin typeface="Palatino Linotype" pitchFamily="18" charset="0"/>
              </a:rPr>
              <a:t>herpes virus </a:t>
            </a:r>
            <a:r>
              <a:rPr lang="en-US" sz="2400" b="1" dirty="0" err="1">
                <a:solidFill>
                  <a:schemeClr val="accent1"/>
                </a:solidFill>
                <a:latin typeface="Palatino Linotype" pitchFamily="18" charset="0"/>
              </a:rPr>
              <a:t>тип</a:t>
            </a:r>
            <a:r>
              <a:rPr lang="en-US" sz="2400" b="1" dirty="0">
                <a:solidFill>
                  <a:schemeClr val="accent1"/>
                </a:solidFill>
                <a:latin typeface="Palatino Linotype" pitchFamily="18" charset="0"/>
              </a:rPr>
              <a:t> 6</a:t>
            </a:r>
            <a:r>
              <a:rPr lang="en-US" sz="2400" dirty="0">
                <a:latin typeface="Palatino Linotype" pitchFamily="18" charset="0"/>
              </a:rPr>
              <a:t>  </a:t>
            </a:r>
            <a:r>
              <a:rPr lang="en-US" sz="2400" dirty="0" err="1">
                <a:latin typeface="Palatino Linotype" pitchFamily="18" charset="0"/>
              </a:rPr>
              <a:t>се</a:t>
            </a:r>
            <a:r>
              <a:rPr lang="en-US" sz="2400" dirty="0">
                <a:latin typeface="Palatino Linotype" pitchFamily="18" charset="0"/>
              </a:rPr>
              <a:t> </a:t>
            </a:r>
            <a:r>
              <a:rPr lang="en-US" sz="2400" dirty="0" err="1">
                <a:latin typeface="Palatino Linotype" pitchFamily="18" charset="0"/>
              </a:rPr>
              <a:t>често</a:t>
            </a:r>
            <a:r>
              <a:rPr lang="en-US" sz="2400" dirty="0">
                <a:latin typeface="Palatino Linotype" pitchFamily="18" charset="0"/>
              </a:rPr>
              <a:t> </a:t>
            </a:r>
            <a:r>
              <a:rPr lang="en-US" sz="2400" dirty="0" err="1">
                <a:latin typeface="Palatino Linotype" pitchFamily="18" charset="0"/>
              </a:rPr>
              <a:t>могу</a:t>
            </a:r>
            <a:r>
              <a:rPr lang="en-US" sz="2400" dirty="0">
                <a:latin typeface="Palatino Linotype" pitchFamily="18" charset="0"/>
              </a:rPr>
              <a:t> </a:t>
            </a:r>
            <a:r>
              <a:rPr lang="en-US" sz="2400" dirty="0" err="1">
                <a:latin typeface="Palatino Linotype" pitchFamily="18" charset="0"/>
              </a:rPr>
              <a:t>изоловати</a:t>
            </a:r>
            <a:r>
              <a:rPr lang="en-US" sz="2400" dirty="0">
                <a:latin typeface="Palatino Linotype" pitchFamily="18" charset="0"/>
              </a:rPr>
              <a:t> у </a:t>
            </a:r>
            <a:r>
              <a:rPr lang="en-US" sz="2400" dirty="0" err="1">
                <a:latin typeface="Palatino Linotype" pitchFamily="18" charset="0"/>
              </a:rPr>
              <a:t>пљувачци</a:t>
            </a:r>
            <a:r>
              <a:rPr lang="en-US" sz="2400" dirty="0">
                <a:latin typeface="Palatino Linotype" pitchFamily="18" charset="0"/>
              </a:rPr>
              <a:t> </a:t>
            </a:r>
            <a:r>
              <a:rPr lang="en-US" sz="2400" dirty="0" err="1">
                <a:latin typeface="Palatino Linotype" pitchFamily="18" charset="0"/>
              </a:rPr>
              <a:t>здравих</a:t>
            </a:r>
            <a:r>
              <a:rPr lang="en-US" sz="2400" dirty="0">
                <a:latin typeface="Palatino Linotype" pitchFamily="18" charset="0"/>
              </a:rPr>
              <a:t> </a:t>
            </a:r>
            <a:r>
              <a:rPr lang="en-US" sz="2400" dirty="0" err="1">
                <a:latin typeface="Palatino Linotype" pitchFamily="18" charset="0"/>
              </a:rPr>
              <a:t>особа</a:t>
            </a:r>
            <a:endParaRPr lang="en-US" sz="2400" dirty="0">
              <a:latin typeface="Palatino Linotype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143000"/>
          </a:xfrm>
        </p:spPr>
        <p:txBody>
          <a:bodyPr/>
          <a:lstStyle/>
          <a:p>
            <a:r>
              <a:rPr lang="en-US" sz="2800" b="1" dirty="0" err="1">
                <a:solidFill>
                  <a:schemeClr val="tx2"/>
                </a:solidFill>
                <a:latin typeface="Palatino Linotype" pitchFamily="18" charset="0"/>
              </a:rPr>
              <a:t>Главна</a:t>
            </a:r>
            <a:r>
              <a:rPr lang="en-US" sz="2800" b="1" dirty="0">
                <a:solidFill>
                  <a:schemeClr val="tx2"/>
                </a:solidFill>
                <a:latin typeface="Palatino Linotype" pitchFamily="18" charset="0"/>
              </a:rPr>
              <a:t> </a:t>
            </a:r>
            <a:r>
              <a:rPr lang="en-US" sz="2800" b="1" dirty="0" err="1">
                <a:solidFill>
                  <a:schemeClr val="tx2"/>
                </a:solidFill>
                <a:latin typeface="Palatino Linotype" pitchFamily="18" charset="0"/>
              </a:rPr>
              <a:t>станишта</a:t>
            </a:r>
            <a:r>
              <a:rPr lang="en-US" sz="2800" b="1" dirty="0">
                <a:solidFill>
                  <a:schemeClr val="tx2"/>
                </a:solidFill>
                <a:latin typeface="Palatino Linotype" pitchFamily="18" charset="0"/>
              </a:rPr>
              <a:t> </a:t>
            </a:r>
            <a:r>
              <a:rPr lang="en-US" sz="2800" b="1" dirty="0" err="1">
                <a:solidFill>
                  <a:schemeClr val="tx2"/>
                </a:solidFill>
                <a:latin typeface="Palatino Linotype" pitchFamily="18" charset="0"/>
              </a:rPr>
              <a:t>микроорганизама</a:t>
            </a:r>
            <a:r>
              <a:rPr lang="en-US" sz="2800" b="1" dirty="0">
                <a:solidFill>
                  <a:schemeClr val="tx2"/>
                </a:solidFill>
                <a:latin typeface="Palatino Linotype" pitchFamily="18" charset="0"/>
              </a:rPr>
              <a:t> у </a:t>
            </a:r>
            <a:r>
              <a:rPr lang="en-US" sz="2800" b="1" dirty="0" err="1">
                <a:solidFill>
                  <a:schemeClr val="tx2"/>
                </a:solidFill>
                <a:latin typeface="Palatino Linotype" pitchFamily="18" charset="0"/>
              </a:rPr>
              <a:t>усној</a:t>
            </a:r>
            <a:r>
              <a:rPr lang="en-US" sz="2800" b="1" dirty="0">
                <a:solidFill>
                  <a:schemeClr val="tx2"/>
                </a:solidFill>
                <a:latin typeface="Palatino Linotype" pitchFamily="18" charset="0"/>
              </a:rPr>
              <a:t> </a:t>
            </a:r>
            <a:r>
              <a:rPr lang="en-US" sz="2800" b="1" dirty="0" err="1">
                <a:solidFill>
                  <a:schemeClr val="tx2"/>
                </a:solidFill>
                <a:latin typeface="Palatino Linotype" pitchFamily="18" charset="0"/>
              </a:rPr>
              <a:t>дупљи</a:t>
            </a:r>
            <a:endParaRPr lang="en-US" sz="2800" b="1" dirty="0">
              <a:solidFill>
                <a:schemeClr val="tx2"/>
              </a:solidFill>
              <a:latin typeface="Palatino Linotype" pitchFamily="18" charset="0"/>
            </a:endParaRP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0" y="1745432"/>
            <a:ext cx="5796136" cy="5112568"/>
          </a:xfrm>
        </p:spPr>
        <p:txBody>
          <a:bodyPr/>
          <a:lstStyle/>
          <a:p>
            <a:r>
              <a:rPr lang="en-US" sz="2400" dirty="0" err="1">
                <a:latin typeface="Palatino Linotype" pitchFamily="18" charset="0"/>
              </a:rPr>
              <a:t>горња</a:t>
            </a:r>
            <a:r>
              <a:rPr lang="en-US" sz="2400" dirty="0">
                <a:latin typeface="Palatino Linotype" pitchFamily="18" charset="0"/>
              </a:rPr>
              <a:t> </a:t>
            </a:r>
            <a:r>
              <a:rPr lang="en-US" sz="2400" dirty="0" err="1">
                <a:latin typeface="Palatino Linotype" pitchFamily="18" charset="0"/>
              </a:rPr>
              <a:t>површина</a:t>
            </a:r>
            <a:r>
              <a:rPr lang="en-US" sz="2400" dirty="0">
                <a:latin typeface="Palatino Linotype" pitchFamily="18" charset="0"/>
              </a:rPr>
              <a:t> </a:t>
            </a:r>
            <a:r>
              <a:rPr lang="en-US" sz="2400" dirty="0" err="1">
                <a:latin typeface="Palatino Linotype" pitchFamily="18" charset="0"/>
              </a:rPr>
              <a:t>језика</a:t>
            </a:r>
            <a:endParaRPr lang="sr-Cyrl-RS" sz="2400" dirty="0">
              <a:latin typeface="Palatino Linotype" pitchFamily="18" charset="0"/>
            </a:endParaRPr>
          </a:p>
          <a:p>
            <a:endParaRPr lang="en-US" sz="2400" dirty="0">
              <a:latin typeface="Palatino Linotype" pitchFamily="18" charset="0"/>
            </a:endParaRPr>
          </a:p>
          <a:p>
            <a:r>
              <a:rPr lang="en-US" sz="2400" dirty="0" err="1">
                <a:latin typeface="Palatino Linotype" pitchFamily="18" charset="0"/>
              </a:rPr>
              <a:t>површина</a:t>
            </a:r>
            <a:r>
              <a:rPr lang="en-US" sz="2400" dirty="0">
                <a:latin typeface="Palatino Linotype" pitchFamily="18" charset="0"/>
              </a:rPr>
              <a:t> </a:t>
            </a:r>
            <a:r>
              <a:rPr lang="en-US" sz="2400" dirty="0" err="1">
                <a:latin typeface="Palatino Linotype" pitchFamily="18" charset="0"/>
              </a:rPr>
              <a:t>зуба</a:t>
            </a:r>
            <a:r>
              <a:rPr lang="en-US" sz="2400" dirty="0">
                <a:latin typeface="Palatino Linotype" pitchFamily="18" charset="0"/>
              </a:rPr>
              <a:t> (</a:t>
            </a:r>
            <a:r>
              <a:rPr lang="en-US" sz="2400" dirty="0" err="1">
                <a:latin typeface="Palatino Linotype" pitchFamily="18" charset="0"/>
              </a:rPr>
              <a:t>супрагингивална</a:t>
            </a:r>
            <a:r>
              <a:rPr lang="en-US" sz="2400" dirty="0">
                <a:latin typeface="Palatino Linotype" pitchFamily="18" charset="0"/>
              </a:rPr>
              <a:t> и </a:t>
            </a:r>
            <a:r>
              <a:rPr lang="en-US" sz="2400" dirty="0" err="1">
                <a:latin typeface="Palatino Linotype" pitchFamily="18" charset="0"/>
              </a:rPr>
              <a:t>субгингивална</a:t>
            </a:r>
            <a:r>
              <a:rPr lang="sr-Cyrl-RS" sz="2400" dirty="0">
                <a:latin typeface="Palatino Linotype" pitchFamily="18" charset="0"/>
              </a:rPr>
              <a:t>, јамице и фисуре</a:t>
            </a:r>
            <a:r>
              <a:rPr lang="en-US" sz="2400" dirty="0">
                <a:latin typeface="Palatino Linotype" pitchFamily="18" charset="0"/>
              </a:rPr>
              <a:t>)</a:t>
            </a:r>
            <a:endParaRPr lang="sr-Cyrl-RS" sz="2400" dirty="0">
              <a:latin typeface="Palatino Linotype" pitchFamily="18" charset="0"/>
            </a:endParaRPr>
          </a:p>
          <a:p>
            <a:endParaRPr lang="en-US" sz="2400" dirty="0">
              <a:latin typeface="Palatino Linotype" pitchFamily="18" charset="0"/>
            </a:endParaRPr>
          </a:p>
          <a:p>
            <a:r>
              <a:rPr lang="en-US" sz="2400" dirty="0" err="1">
                <a:latin typeface="Palatino Linotype" pitchFamily="18" charset="0"/>
              </a:rPr>
              <a:t>епител</a:t>
            </a:r>
            <a:r>
              <a:rPr lang="en-US" sz="2400" dirty="0">
                <a:latin typeface="Palatino Linotype" pitchFamily="18" charset="0"/>
              </a:rPr>
              <a:t> </a:t>
            </a:r>
            <a:r>
              <a:rPr lang="sr-Cyrl-RS" sz="2400" dirty="0">
                <a:latin typeface="Palatino Linotype" pitchFamily="18" charset="0"/>
              </a:rPr>
              <a:t>гингивалног сулкуса</a:t>
            </a:r>
          </a:p>
          <a:p>
            <a:endParaRPr lang="en-US" sz="2400" dirty="0">
              <a:latin typeface="Palatino Linotype" pitchFamily="18" charset="0"/>
            </a:endParaRPr>
          </a:p>
          <a:p>
            <a:r>
              <a:rPr lang="en-US" sz="2400" dirty="0" err="1">
                <a:latin typeface="Palatino Linotype" pitchFamily="18" charset="0"/>
              </a:rPr>
              <a:t>букална</a:t>
            </a:r>
            <a:r>
              <a:rPr lang="en-US" sz="2400" dirty="0">
                <a:latin typeface="Palatino Linotype" pitchFamily="18" charset="0"/>
              </a:rPr>
              <a:t> </a:t>
            </a:r>
            <a:r>
              <a:rPr lang="en-US" sz="2400" dirty="0" err="1">
                <a:latin typeface="Palatino Linotype" pitchFamily="18" charset="0"/>
              </a:rPr>
              <a:t>слузница</a:t>
            </a:r>
            <a:endParaRPr lang="sr-Cyrl-RS" sz="2400" dirty="0">
              <a:latin typeface="Palatino Linotype" pitchFamily="18" charset="0"/>
            </a:endParaRPr>
          </a:p>
          <a:p>
            <a:endParaRPr lang="en-US" sz="2400" dirty="0">
              <a:latin typeface="Palatino Linotype" pitchFamily="18" charset="0"/>
            </a:endParaRPr>
          </a:p>
          <a:p>
            <a:r>
              <a:rPr lang="en-US" sz="2400" dirty="0" err="1">
                <a:latin typeface="Palatino Linotype" pitchFamily="18" charset="0"/>
              </a:rPr>
              <a:t>зубне</a:t>
            </a:r>
            <a:r>
              <a:rPr lang="en-US" sz="2400" dirty="0">
                <a:latin typeface="Palatino Linotype" pitchFamily="18" charset="0"/>
              </a:rPr>
              <a:t> </a:t>
            </a:r>
            <a:r>
              <a:rPr lang="en-US" sz="2400" dirty="0" err="1">
                <a:latin typeface="Palatino Linotype" pitchFamily="18" charset="0"/>
              </a:rPr>
              <a:t>протезе</a:t>
            </a:r>
            <a:r>
              <a:rPr lang="en-US" sz="2400" dirty="0">
                <a:latin typeface="Palatino Linotype" pitchFamily="18" charset="0"/>
              </a:rPr>
              <a:t> и </a:t>
            </a:r>
            <a:r>
              <a:rPr lang="en-US" sz="2400" dirty="0" err="1">
                <a:latin typeface="Palatino Linotype" pitchFamily="18" charset="0"/>
              </a:rPr>
              <a:t>мостови</a:t>
            </a:r>
            <a:r>
              <a:rPr lang="en-US" sz="2400" dirty="0">
                <a:latin typeface="Palatino Linotype" pitchFamily="18" charset="0"/>
              </a:rPr>
              <a:t> </a:t>
            </a:r>
            <a:r>
              <a:rPr lang="en-US" sz="2000" dirty="0">
                <a:latin typeface="Palatino Linotype" pitchFamily="18" charset="0"/>
              </a:rPr>
              <a:t>(</a:t>
            </a:r>
            <a:r>
              <a:rPr lang="en-US" sz="2000" dirty="0" err="1">
                <a:latin typeface="Palatino Linotype" pitchFamily="18" charset="0"/>
              </a:rPr>
              <a:t>ако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су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присутни</a:t>
            </a:r>
            <a:r>
              <a:rPr lang="en-US" sz="2000" dirty="0">
                <a:latin typeface="Palatino Linotype" pitchFamily="18" charset="0"/>
              </a:rPr>
              <a:t>)</a:t>
            </a:r>
          </a:p>
          <a:p>
            <a:endParaRPr lang="en-US" sz="2500" dirty="0">
              <a:latin typeface="Palatino Linotype" pitchFamily="18" charset="0"/>
            </a:endParaRPr>
          </a:p>
          <a:p>
            <a:endParaRPr lang="en-US" sz="2500" dirty="0">
              <a:latin typeface="Palatino Linotype" pitchFamily="18" charset="0"/>
            </a:endParaRPr>
          </a:p>
        </p:txBody>
      </p:sp>
      <p:pic>
        <p:nvPicPr>
          <p:cNvPr id="52226" name="Picture 2" descr="Image result for oral bacteri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2420888"/>
            <a:ext cx="3563888" cy="28803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0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700" b="1" dirty="0" err="1">
                <a:solidFill>
                  <a:schemeClr val="tx2"/>
                </a:solidFill>
                <a:latin typeface="Palatino Linotype" pitchFamily="18" charset="0"/>
              </a:rPr>
              <a:t>Фактори</a:t>
            </a:r>
            <a:r>
              <a:rPr lang="en-US" sz="2700" b="1" dirty="0">
                <a:solidFill>
                  <a:schemeClr val="tx2"/>
                </a:solidFill>
                <a:latin typeface="Palatino Linotype" pitchFamily="18" charset="0"/>
              </a:rPr>
              <a:t> </a:t>
            </a:r>
            <a:r>
              <a:rPr lang="en-US" sz="2700" b="1" dirty="0" err="1">
                <a:solidFill>
                  <a:schemeClr val="tx2"/>
                </a:solidFill>
                <a:latin typeface="Palatino Linotype" pitchFamily="18" charset="0"/>
              </a:rPr>
              <a:t>који</a:t>
            </a:r>
            <a:r>
              <a:rPr lang="en-US" sz="2700" b="1" dirty="0">
                <a:solidFill>
                  <a:schemeClr val="tx2"/>
                </a:solidFill>
                <a:latin typeface="Palatino Linotype" pitchFamily="18" charset="0"/>
              </a:rPr>
              <a:t> </a:t>
            </a:r>
            <a:r>
              <a:rPr lang="en-US" sz="2700" b="1" dirty="0" err="1">
                <a:solidFill>
                  <a:schemeClr val="tx2"/>
                </a:solidFill>
                <a:latin typeface="Palatino Linotype" pitchFamily="18" charset="0"/>
              </a:rPr>
              <a:t>модули</a:t>
            </a:r>
            <a:r>
              <a:rPr lang="sr-Cyrl-RS" sz="2700" b="1" dirty="0">
                <a:solidFill>
                  <a:schemeClr val="tx2"/>
                </a:solidFill>
                <a:latin typeface="Palatino Linotype" pitchFamily="18" charset="0"/>
              </a:rPr>
              <a:t>шу</a:t>
            </a:r>
            <a:r>
              <a:rPr lang="en-US" sz="2700" b="1" dirty="0">
                <a:solidFill>
                  <a:schemeClr val="tx2"/>
                </a:solidFill>
                <a:latin typeface="Palatino Linotype" pitchFamily="18" charset="0"/>
              </a:rPr>
              <a:t> </a:t>
            </a:r>
            <a:r>
              <a:rPr lang="en-US" sz="2700" b="1" dirty="0" err="1">
                <a:solidFill>
                  <a:schemeClr val="tx2"/>
                </a:solidFill>
                <a:latin typeface="Palatino Linotype" pitchFamily="18" charset="0"/>
              </a:rPr>
              <a:t>раст</a:t>
            </a:r>
            <a:r>
              <a:rPr lang="en-US" sz="2700" b="1" dirty="0">
                <a:solidFill>
                  <a:schemeClr val="tx2"/>
                </a:solidFill>
                <a:latin typeface="Palatino Linotype" pitchFamily="18" charset="0"/>
              </a:rPr>
              <a:t> </a:t>
            </a:r>
            <a:r>
              <a:rPr lang="en-US" sz="2700" b="1" dirty="0" err="1">
                <a:solidFill>
                  <a:schemeClr val="tx2"/>
                </a:solidFill>
                <a:latin typeface="Palatino Linotype" pitchFamily="18" charset="0"/>
              </a:rPr>
              <a:t>микроорганизама</a:t>
            </a:r>
            <a:endParaRPr lang="en-US" sz="2700" b="1" dirty="0">
              <a:solidFill>
                <a:schemeClr val="tx2"/>
              </a:solidFill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2349500"/>
            <a:ext cx="8712968" cy="3776663"/>
          </a:xfrm>
        </p:spPr>
        <p:txBody>
          <a:bodyPr/>
          <a:lstStyle/>
          <a:p>
            <a:pPr>
              <a:defRPr/>
            </a:pPr>
            <a:endParaRPr lang="sr-Cyrl-RS" sz="2200" dirty="0">
              <a:latin typeface="Palatino Linotype" pitchFamily="18" charset="0"/>
            </a:endParaRPr>
          </a:p>
          <a:p>
            <a:pPr>
              <a:buFont typeface="Arial" charset="0"/>
              <a:buNone/>
              <a:defRPr/>
            </a:pPr>
            <a:r>
              <a:rPr lang="sr-Cyrl-RS" sz="2200" dirty="0">
                <a:latin typeface="Palatino Linotype" pitchFamily="18" charset="0"/>
              </a:rPr>
              <a:t>- облик и топографија зуба</a:t>
            </a:r>
          </a:p>
          <a:p>
            <a:pPr>
              <a:buFont typeface="Arial" charset="0"/>
              <a:buNone/>
              <a:defRPr/>
            </a:pPr>
            <a:r>
              <a:rPr lang="sr-Cyrl-RS" sz="2200" dirty="0">
                <a:latin typeface="Palatino Linotype" pitchFamily="18" charset="0"/>
              </a:rPr>
              <a:t>- криви зуби</a:t>
            </a:r>
          </a:p>
          <a:p>
            <a:pPr>
              <a:buFont typeface="Arial" charset="0"/>
              <a:buNone/>
              <a:defRPr/>
            </a:pPr>
            <a:r>
              <a:rPr lang="sr-Cyrl-RS" sz="2200" dirty="0">
                <a:latin typeface="Palatino Linotype" pitchFamily="18" charset="0"/>
              </a:rPr>
              <a:t>- лош квалитет рестаурације зуба (пломбе и мостови)</a:t>
            </a:r>
          </a:p>
          <a:p>
            <a:pPr>
              <a:buFont typeface="Arial" charset="0"/>
              <a:buNone/>
              <a:defRPr/>
            </a:pPr>
            <a:r>
              <a:rPr lang="sr-Cyrl-RS" sz="2200" dirty="0">
                <a:latin typeface="Palatino Linotype" pitchFamily="18" charset="0"/>
              </a:rPr>
              <a:t>- некератинизован епител сулкуса</a:t>
            </a:r>
          </a:p>
          <a:p>
            <a:pPr>
              <a:defRPr/>
            </a:pPr>
            <a:endParaRPr lang="sr-Cyrl-RS" sz="2200" dirty="0">
              <a:latin typeface="Palatino Linotype" pitchFamily="18" charset="0"/>
            </a:endParaRPr>
          </a:p>
          <a:p>
            <a:pPr>
              <a:defRPr/>
            </a:pPr>
            <a:endParaRPr lang="sr-Cyrl-RS" sz="2200" dirty="0">
              <a:latin typeface="Palatino Linotype" pitchFamily="18" charset="0"/>
            </a:endParaRPr>
          </a:p>
          <a:p>
            <a:pPr marL="0" indent="0" algn="ctr">
              <a:buFont typeface="Arial" charset="0"/>
              <a:buNone/>
              <a:defRPr/>
            </a:pPr>
            <a:r>
              <a:rPr lang="sr-Cyrl-RS" sz="2200" b="1" i="1" dirty="0">
                <a:latin typeface="Palatino Linotype" pitchFamily="18" charset="0"/>
              </a:rPr>
              <a:t>Сви наведени анатомски фактори представљају места која се тешко чисте</a:t>
            </a:r>
            <a:r>
              <a:rPr lang="en-US" sz="2200" b="1" i="1" dirty="0">
                <a:latin typeface="Palatino Linotype" pitchFamily="18" charset="0"/>
              </a:rPr>
              <a:t>,</a:t>
            </a:r>
            <a:r>
              <a:rPr lang="sr-Cyrl-RS" sz="2200" b="1" i="1" dirty="0">
                <a:latin typeface="Palatino Linotype" pitchFamily="18" charset="0"/>
              </a:rPr>
              <a:t> било испирањем пљувачком или прањем зуба</a:t>
            </a:r>
          </a:p>
          <a:p>
            <a:pPr>
              <a:defRPr/>
            </a:pPr>
            <a:endParaRPr lang="en-US" sz="2200" dirty="0">
              <a:latin typeface="Palatino Linotype" pitchFamily="18" charset="0"/>
            </a:endParaRPr>
          </a:p>
        </p:txBody>
      </p:sp>
      <p:sp>
        <p:nvSpPr>
          <p:cNvPr id="19460" name="TextBox 3"/>
          <p:cNvSpPr txBox="1">
            <a:spLocks noChangeArrowheads="1"/>
          </p:cNvSpPr>
          <p:nvPr/>
        </p:nvSpPr>
        <p:spPr bwMode="auto">
          <a:xfrm>
            <a:off x="251520" y="1916832"/>
            <a:ext cx="41751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charset="0"/>
              <a:buChar char="•"/>
            </a:pPr>
            <a:r>
              <a:rPr lang="en-US" b="1" dirty="0">
                <a:solidFill>
                  <a:srgbClr val="C00000"/>
                </a:solidFill>
                <a:latin typeface="Palatino Linotype" pitchFamily="18" charset="0"/>
              </a:rPr>
              <a:t>  АНАТОМСКИ ФАКТОРИ</a:t>
            </a:r>
          </a:p>
        </p:txBody>
      </p:sp>
      <p:pic>
        <p:nvPicPr>
          <p:cNvPr id="51202" name="Picture 2" descr="Image result for bad teet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1340768"/>
            <a:ext cx="3238778" cy="21602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0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395288" y="0"/>
            <a:ext cx="8229600" cy="287338"/>
          </a:xfrm>
        </p:spPr>
        <p:txBody>
          <a:bodyPr/>
          <a:lstStyle/>
          <a:p>
            <a:pPr algn="l"/>
            <a:r>
              <a:rPr lang="en-US" sz="3600" i="1">
                <a:latin typeface="Palatino Linotype" pitchFamily="18" charset="0"/>
              </a:rPr>
              <a:t>...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428625" y="428625"/>
            <a:ext cx="8507413" cy="5545138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en-US" sz="2200" dirty="0" err="1">
                <a:latin typeface="Palatino Linotype" pitchFamily="18" charset="0"/>
              </a:rPr>
              <a:t>Пљувачка</a:t>
            </a:r>
            <a:r>
              <a:rPr lang="en-US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на</a:t>
            </a:r>
            <a:r>
              <a:rPr lang="en-US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више</a:t>
            </a:r>
            <a:r>
              <a:rPr lang="en-US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начина</a:t>
            </a:r>
            <a:r>
              <a:rPr lang="en-US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моду</a:t>
            </a:r>
            <a:r>
              <a:rPr lang="sr-Cyrl-RS" sz="2200" dirty="0">
                <a:latin typeface="Palatino Linotype" pitchFamily="18" charset="0"/>
              </a:rPr>
              <a:t>лише</a:t>
            </a:r>
            <a:r>
              <a:rPr lang="en-US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раст</a:t>
            </a:r>
            <a:r>
              <a:rPr lang="en-US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микроорганизама</a:t>
            </a:r>
            <a:r>
              <a:rPr lang="en-US" sz="2200" dirty="0">
                <a:latin typeface="Palatino Linotype" pitchFamily="18" charset="0"/>
              </a:rPr>
              <a:t>:</a:t>
            </a:r>
          </a:p>
          <a:p>
            <a:pPr algn="ctr">
              <a:buFont typeface="Arial" charset="0"/>
              <a:buNone/>
            </a:pPr>
            <a:endParaRPr lang="en-US" sz="1400" dirty="0">
              <a:latin typeface="Palatino Linotype" pitchFamily="18" charset="0"/>
            </a:endParaRPr>
          </a:p>
          <a:p>
            <a:r>
              <a:rPr lang="en-US" sz="1900" dirty="0" err="1">
                <a:solidFill>
                  <a:srgbClr val="C00000"/>
                </a:solidFill>
                <a:latin typeface="Palatino Linotype" pitchFamily="18" charset="0"/>
              </a:rPr>
              <a:t>механичким</a:t>
            </a:r>
            <a:r>
              <a:rPr lang="en-US" sz="1900" dirty="0">
                <a:solidFill>
                  <a:srgbClr val="C00000"/>
                </a:solidFill>
                <a:latin typeface="Palatino Linotype" pitchFamily="18" charset="0"/>
              </a:rPr>
              <a:t> </a:t>
            </a:r>
            <a:r>
              <a:rPr lang="en-US" sz="1900" dirty="0" err="1">
                <a:solidFill>
                  <a:srgbClr val="C00000"/>
                </a:solidFill>
                <a:latin typeface="Palatino Linotype" pitchFamily="18" charset="0"/>
              </a:rPr>
              <a:t>испирањем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усне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дупље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уклања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остатке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хране</a:t>
            </a:r>
            <a:r>
              <a:rPr lang="en-US" sz="1900" dirty="0">
                <a:latin typeface="Palatino Linotype" pitchFamily="18" charset="0"/>
              </a:rPr>
              <a:t>, </a:t>
            </a:r>
            <a:r>
              <a:rPr lang="en-US" sz="1900" dirty="0" err="1">
                <a:latin typeface="Palatino Linotype" pitchFamily="18" charset="0"/>
              </a:rPr>
              <a:t>као</a:t>
            </a:r>
            <a:r>
              <a:rPr lang="en-US" sz="1900" dirty="0">
                <a:latin typeface="Palatino Linotype" pitchFamily="18" charset="0"/>
              </a:rPr>
              <a:t> и </a:t>
            </a:r>
            <a:r>
              <a:rPr lang="en-US" sz="1900" dirty="0" err="1">
                <a:latin typeface="Palatino Linotype" pitchFamily="18" charset="0"/>
              </a:rPr>
              <a:t>микроорганизме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са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површине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зуба</a:t>
            </a:r>
            <a:r>
              <a:rPr lang="en-US" sz="1900" dirty="0">
                <a:latin typeface="Palatino Linotype" pitchFamily="18" charset="0"/>
              </a:rPr>
              <a:t> и </a:t>
            </a:r>
            <a:r>
              <a:rPr lang="en-US" sz="1900" dirty="0" err="1">
                <a:latin typeface="Palatino Linotype" pitchFamily="18" charset="0"/>
              </a:rPr>
              <a:t>оралне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слузнице</a:t>
            </a:r>
            <a:endParaRPr lang="en-US" sz="1900" dirty="0">
              <a:latin typeface="Palatino Linotype" pitchFamily="18" charset="0"/>
            </a:endParaRPr>
          </a:p>
          <a:p>
            <a:r>
              <a:rPr lang="en-US" sz="1900" dirty="0" err="1">
                <a:latin typeface="Palatino Linotype" pitchFamily="18" charset="0"/>
              </a:rPr>
              <a:t>адсорпција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пљувачке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на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површини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зуба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омогућава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формирање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solidFill>
                  <a:srgbClr val="C00000"/>
                </a:solidFill>
                <a:latin typeface="Palatino Linotype" pitchFamily="18" charset="0"/>
              </a:rPr>
              <a:t>пљувачне</a:t>
            </a:r>
            <a:r>
              <a:rPr lang="en-US" sz="1900" dirty="0">
                <a:solidFill>
                  <a:srgbClr val="C00000"/>
                </a:solidFill>
                <a:latin typeface="Palatino Linotype" pitchFamily="18" charset="0"/>
              </a:rPr>
              <a:t> </a:t>
            </a:r>
            <a:r>
              <a:rPr lang="en-US" sz="1900" dirty="0" err="1">
                <a:solidFill>
                  <a:srgbClr val="C00000"/>
                </a:solidFill>
                <a:latin typeface="Palatino Linotype" pitchFamily="18" charset="0"/>
              </a:rPr>
              <a:t>наслаге</a:t>
            </a:r>
            <a:r>
              <a:rPr lang="en-US" sz="1900" dirty="0">
                <a:solidFill>
                  <a:srgbClr val="C00000"/>
                </a:solidFill>
                <a:latin typeface="Palatino Linotype" pitchFamily="18" charset="0"/>
              </a:rPr>
              <a:t> (</a:t>
            </a:r>
            <a:r>
              <a:rPr lang="en-US" sz="1900" dirty="0" err="1">
                <a:solidFill>
                  <a:srgbClr val="C00000"/>
                </a:solidFill>
                <a:latin typeface="Palatino Linotype" pitchFamily="18" charset="0"/>
              </a:rPr>
              <a:t>пеликле</a:t>
            </a:r>
            <a:r>
              <a:rPr lang="en-US" sz="1900" dirty="0">
                <a:solidFill>
                  <a:srgbClr val="C00000"/>
                </a:solidFill>
                <a:latin typeface="Palatino Linotype" pitchFamily="18" charset="0"/>
              </a:rPr>
              <a:t>) </a:t>
            </a:r>
            <a:r>
              <a:rPr lang="en-US" sz="1900" dirty="0" err="1">
                <a:latin typeface="Palatino Linotype" pitchFamily="18" charset="0"/>
              </a:rPr>
              <a:t>која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између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осталог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олакшава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адхезију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бактерија</a:t>
            </a:r>
            <a:endParaRPr lang="en-US" sz="1900" dirty="0">
              <a:latin typeface="Palatino Linotype" pitchFamily="18" charset="0"/>
            </a:endParaRPr>
          </a:p>
          <a:p>
            <a:r>
              <a:rPr lang="en-US" sz="1900" dirty="0" err="1">
                <a:latin typeface="Palatino Linotype" pitchFamily="18" charset="0"/>
              </a:rPr>
              <a:t>обзиром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на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доступност</a:t>
            </a:r>
            <a:r>
              <a:rPr lang="en-US" sz="1900" dirty="0">
                <a:latin typeface="Palatino Linotype" pitchFamily="18" charset="0"/>
              </a:rPr>
              <a:t>, </a:t>
            </a:r>
            <a:r>
              <a:rPr lang="en-US" sz="1900" dirty="0" err="1">
                <a:latin typeface="Palatino Linotype" pitchFamily="18" charset="0"/>
              </a:rPr>
              <a:t>пљувачка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представља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solidFill>
                  <a:srgbClr val="C00000"/>
                </a:solidFill>
                <a:latin typeface="Palatino Linotype" pitchFamily="18" charset="0"/>
              </a:rPr>
              <a:t>важан</a:t>
            </a:r>
            <a:r>
              <a:rPr lang="en-US" sz="1900" dirty="0">
                <a:solidFill>
                  <a:srgbClr val="C00000"/>
                </a:solidFill>
                <a:latin typeface="Palatino Linotype" pitchFamily="18" charset="0"/>
              </a:rPr>
              <a:t> </a:t>
            </a:r>
            <a:r>
              <a:rPr lang="en-US" sz="1900" dirty="0" err="1">
                <a:solidFill>
                  <a:srgbClr val="C00000"/>
                </a:solidFill>
                <a:latin typeface="Palatino Linotype" pitchFamily="18" charset="0"/>
              </a:rPr>
              <a:t>извор</a:t>
            </a:r>
            <a:r>
              <a:rPr lang="en-US" sz="1900" dirty="0">
                <a:solidFill>
                  <a:srgbClr val="C00000"/>
                </a:solidFill>
                <a:latin typeface="Palatino Linotype" pitchFamily="18" charset="0"/>
              </a:rPr>
              <a:t> </a:t>
            </a:r>
            <a:r>
              <a:rPr lang="en-US" sz="1900" dirty="0" err="1">
                <a:solidFill>
                  <a:srgbClr val="C00000"/>
                </a:solidFill>
                <a:latin typeface="Palatino Linotype" pitchFamily="18" charset="0"/>
              </a:rPr>
              <a:t>хране</a:t>
            </a:r>
            <a:r>
              <a:rPr lang="en-US" sz="1900" dirty="0">
                <a:solidFill>
                  <a:srgbClr val="C00000"/>
                </a:solidFill>
                <a:latin typeface="Palatino Linotype" pitchFamily="18" charset="0"/>
              </a:rPr>
              <a:t> </a:t>
            </a:r>
            <a:r>
              <a:rPr lang="en-US" sz="1900" dirty="0">
                <a:latin typeface="Palatino Linotype" pitchFamily="18" charset="0"/>
              </a:rPr>
              <a:t>(</a:t>
            </a:r>
            <a:r>
              <a:rPr lang="en-US" sz="1900" dirty="0" err="1">
                <a:latin typeface="Palatino Linotype" pitchFamily="18" charset="0"/>
              </a:rPr>
              <a:t>угљених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хидрата</a:t>
            </a:r>
            <a:r>
              <a:rPr lang="en-US" sz="1900" dirty="0">
                <a:latin typeface="Palatino Linotype" pitchFamily="18" charset="0"/>
              </a:rPr>
              <a:t> и </a:t>
            </a:r>
            <a:r>
              <a:rPr lang="en-US" sz="1900" dirty="0" err="1">
                <a:latin typeface="Palatino Linotype" pitchFamily="18" charset="0"/>
              </a:rPr>
              <a:t>протеина</a:t>
            </a:r>
            <a:r>
              <a:rPr lang="en-US" sz="1900" dirty="0">
                <a:latin typeface="Palatino Linotype" pitchFamily="18" charset="0"/>
              </a:rPr>
              <a:t>) </a:t>
            </a:r>
            <a:r>
              <a:rPr lang="en-US" sz="1900" dirty="0" err="1">
                <a:latin typeface="Palatino Linotype" pitchFamily="18" charset="0"/>
              </a:rPr>
              <a:t>за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микроорганизме</a:t>
            </a:r>
            <a:endParaRPr lang="en-US" sz="1900" dirty="0">
              <a:latin typeface="Palatino Linotype" pitchFamily="18" charset="0"/>
            </a:endParaRPr>
          </a:p>
          <a:p>
            <a:r>
              <a:rPr lang="en-US" sz="1900" dirty="0" err="1">
                <a:latin typeface="Palatino Linotype" pitchFamily="18" charset="0"/>
              </a:rPr>
              <a:t>омогућава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solidFill>
                  <a:srgbClr val="C00000"/>
                </a:solidFill>
                <a:latin typeface="Palatino Linotype" pitchFamily="18" charset="0"/>
              </a:rPr>
              <a:t>агрегацију</a:t>
            </a:r>
            <a:r>
              <a:rPr lang="en-US" sz="1900" dirty="0">
                <a:solidFill>
                  <a:srgbClr val="C00000"/>
                </a:solidFill>
                <a:latin typeface="Palatino Linotype" pitchFamily="18" charset="0"/>
              </a:rPr>
              <a:t> </a:t>
            </a:r>
            <a:r>
              <a:rPr lang="en-US" sz="1900" dirty="0" err="1">
                <a:solidFill>
                  <a:srgbClr val="C00000"/>
                </a:solidFill>
                <a:latin typeface="Palatino Linotype" pitchFamily="18" charset="0"/>
              </a:rPr>
              <a:t>бактерија</a:t>
            </a:r>
            <a:r>
              <a:rPr lang="en-US" sz="1900" dirty="0">
                <a:solidFill>
                  <a:srgbClr val="C00000"/>
                </a:solidFill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којом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или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олакшава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њихово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уклањање</a:t>
            </a:r>
            <a:r>
              <a:rPr lang="en-US" sz="1900" dirty="0">
                <a:latin typeface="Palatino Linotype" pitchFamily="18" charset="0"/>
              </a:rPr>
              <a:t>, </a:t>
            </a:r>
            <a:r>
              <a:rPr lang="en-US" sz="1900" dirty="0" err="1">
                <a:latin typeface="Palatino Linotype" pitchFamily="18" charset="0"/>
              </a:rPr>
              <a:t>или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таложење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које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за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последицу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има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формирање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зубног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плака</a:t>
            </a:r>
            <a:endParaRPr lang="en-US" sz="1900" dirty="0">
              <a:latin typeface="Palatino Linotype" pitchFamily="18" charset="0"/>
            </a:endParaRPr>
          </a:p>
          <a:p>
            <a:r>
              <a:rPr lang="en-US" sz="1900" dirty="0" err="1">
                <a:solidFill>
                  <a:srgbClr val="C00000"/>
                </a:solidFill>
                <a:latin typeface="Palatino Linotype" pitchFamily="18" charset="0"/>
              </a:rPr>
              <a:t>садржи</a:t>
            </a:r>
            <a:r>
              <a:rPr lang="en-US" sz="1900" dirty="0">
                <a:solidFill>
                  <a:srgbClr val="C00000"/>
                </a:solidFill>
                <a:latin typeface="Palatino Linotype" pitchFamily="18" charset="0"/>
              </a:rPr>
              <a:t> </a:t>
            </a:r>
            <a:r>
              <a:rPr lang="en-US" sz="1900" dirty="0" err="1">
                <a:solidFill>
                  <a:srgbClr val="C00000"/>
                </a:solidFill>
                <a:latin typeface="Palatino Linotype" pitchFamily="18" charset="0"/>
              </a:rPr>
              <a:t>неспецифичне</a:t>
            </a:r>
            <a:r>
              <a:rPr lang="en-US" sz="1900" dirty="0">
                <a:solidFill>
                  <a:srgbClr val="C00000"/>
                </a:solidFill>
                <a:latin typeface="Palatino Linotype" pitchFamily="18" charset="0"/>
              </a:rPr>
              <a:t> </a:t>
            </a:r>
            <a:r>
              <a:rPr lang="en-US" sz="1900" dirty="0" err="1">
                <a:solidFill>
                  <a:srgbClr val="C00000"/>
                </a:solidFill>
                <a:latin typeface="Palatino Linotype" pitchFamily="18" charset="0"/>
              </a:rPr>
              <a:t>одрамбене</a:t>
            </a:r>
            <a:r>
              <a:rPr lang="en-US" sz="1900" dirty="0">
                <a:solidFill>
                  <a:srgbClr val="C00000"/>
                </a:solidFill>
                <a:latin typeface="Palatino Linotype" pitchFamily="18" charset="0"/>
              </a:rPr>
              <a:t> </a:t>
            </a:r>
            <a:r>
              <a:rPr lang="en-US" sz="1900" dirty="0" err="1">
                <a:solidFill>
                  <a:srgbClr val="C00000"/>
                </a:solidFill>
                <a:latin typeface="Palatino Linotype" pitchFamily="18" charset="0"/>
              </a:rPr>
              <a:t>механизме</a:t>
            </a:r>
            <a:r>
              <a:rPr lang="en-US" sz="1900" dirty="0">
                <a:solidFill>
                  <a:srgbClr val="C00000"/>
                </a:solidFill>
                <a:latin typeface="Palatino Linotype" pitchFamily="18" charset="0"/>
              </a:rPr>
              <a:t> </a:t>
            </a:r>
            <a:r>
              <a:rPr lang="en-US" sz="1900" dirty="0">
                <a:latin typeface="Palatino Linotype" pitchFamily="18" charset="0"/>
              </a:rPr>
              <a:t>(</a:t>
            </a:r>
            <a:r>
              <a:rPr lang="en-US" sz="1900" dirty="0" err="1">
                <a:latin typeface="Palatino Linotype" pitchFamily="18" charset="0"/>
              </a:rPr>
              <a:t>лизозиме</a:t>
            </a:r>
            <a:r>
              <a:rPr lang="en-US" sz="1900" dirty="0">
                <a:latin typeface="Palatino Linotype" pitchFamily="18" charset="0"/>
              </a:rPr>
              <a:t>, </a:t>
            </a:r>
            <a:r>
              <a:rPr lang="en-US" sz="1900" dirty="0" err="1">
                <a:latin typeface="Palatino Linotype" pitchFamily="18" charset="0"/>
              </a:rPr>
              <a:t>лактоферин</a:t>
            </a:r>
            <a:r>
              <a:rPr lang="en-US" sz="1900" dirty="0">
                <a:latin typeface="Palatino Linotype" pitchFamily="18" charset="0"/>
              </a:rPr>
              <a:t> и </a:t>
            </a:r>
            <a:r>
              <a:rPr lang="en-US" sz="1900" dirty="0" err="1">
                <a:latin typeface="Palatino Linotype" pitchFamily="18" charset="0"/>
              </a:rPr>
              <a:t>хистатине</a:t>
            </a:r>
            <a:r>
              <a:rPr lang="en-US" sz="1900" dirty="0">
                <a:latin typeface="Palatino Linotype" pitchFamily="18" charset="0"/>
              </a:rPr>
              <a:t>) </a:t>
            </a:r>
            <a:r>
              <a:rPr lang="en-US" sz="1900" dirty="0" err="1">
                <a:latin typeface="Palatino Linotype" pitchFamily="18" charset="0"/>
              </a:rPr>
              <a:t>са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бактериоцидним</a:t>
            </a:r>
            <a:r>
              <a:rPr lang="en-US" sz="1900" dirty="0">
                <a:latin typeface="Palatino Linotype" pitchFamily="18" charset="0"/>
              </a:rPr>
              <a:t> и </a:t>
            </a:r>
            <a:r>
              <a:rPr lang="en-US" sz="1900" dirty="0" err="1">
                <a:latin typeface="Palatino Linotype" pitchFamily="18" charset="0"/>
              </a:rPr>
              <a:t>фунгицидним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дејством</a:t>
            </a:r>
            <a:r>
              <a:rPr lang="en-US" sz="1900" dirty="0">
                <a:latin typeface="Palatino Linotype" pitchFamily="18" charset="0"/>
              </a:rPr>
              <a:t>, </a:t>
            </a:r>
            <a:r>
              <a:rPr lang="en-US" sz="1900" dirty="0" err="1">
                <a:latin typeface="Palatino Linotype" pitchFamily="18" charset="0"/>
              </a:rPr>
              <a:t>као</a:t>
            </a:r>
            <a:r>
              <a:rPr lang="en-US" sz="1900" dirty="0">
                <a:latin typeface="Palatino Linotype" pitchFamily="18" charset="0"/>
              </a:rPr>
              <a:t> и </a:t>
            </a:r>
            <a:r>
              <a:rPr lang="en-US" sz="1900" dirty="0" err="1">
                <a:solidFill>
                  <a:srgbClr val="C00000"/>
                </a:solidFill>
                <a:latin typeface="Palatino Linotype" pitchFamily="18" charset="0"/>
              </a:rPr>
              <a:t>специфичне</a:t>
            </a:r>
            <a:r>
              <a:rPr lang="en-US" sz="1900" dirty="0">
                <a:solidFill>
                  <a:srgbClr val="C00000"/>
                </a:solidFill>
                <a:latin typeface="Palatino Linotype" pitchFamily="18" charset="0"/>
              </a:rPr>
              <a:t> </a:t>
            </a:r>
            <a:r>
              <a:rPr lang="en-US" sz="1900" dirty="0" err="1">
                <a:solidFill>
                  <a:srgbClr val="C00000"/>
                </a:solidFill>
                <a:latin typeface="Palatino Linotype" pitchFamily="18" charset="0"/>
              </a:rPr>
              <a:t>одрамбене</a:t>
            </a:r>
            <a:r>
              <a:rPr lang="en-US" sz="1900" dirty="0">
                <a:solidFill>
                  <a:srgbClr val="C00000"/>
                </a:solidFill>
                <a:latin typeface="Palatino Linotype" pitchFamily="18" charset="0"/>
              </a:rPr>
              <a:t> </a:t>
            </a:r>
            <a:r>
              <a:rPr lang="en-US" sz="1900" dirty="0" err="1">
                <a:solidFill>
                  <a:srgbClr val="C00000"/>
                </a:solidFill>
                <a:latin typeface="Palatino Linotype" pitchFamily="18" charset="0"/>
              </a:rPr>
              <a:t>механизме</a:t>
            </a:r>
            <a:r>
              <a:rPr lang="en-US" sz="1900" dirty="0">
                <a:solidFill>
                  <a:srgbClr val="C00000"/>
                </a:solidFill>
                <a:latin typeface="Palatino Linotype" pitchFamily="18" charset="0"/>
              </a:rPr>
              <a:t> </a:t>
            </a:r>
            <a:r>
              <a:rPr lang="en-US" sz="1900" dirty="0">
                <a:latin typeface="Palatino Linotype" pitchFamily="18" charset="0"/>
              </a:rPr>
              <a:t>(</a:t>
            </a:r>
            <a:r>
              <a:rPr lang="en-US" sz="1900" dirty="0" err="1">
                <a:latin typeface="Palatino Linotype" pitchFamily="18" charset="0"/>
              </a:rPr>
              <a:t>антитела</a:t>
            </a:r>
            <a:r>
              <a:rPr lang="en-US" sz="1900" dirty="0">
                <a:latin typeface="Palatino Linotype" pitchFamily="18" charset="0"/>
              </a:rPr>
              <a:t>, </a:t>
            </a:r>
            <a:r>
              <a:rPr lang="en-US" sz="1900" dirty="0" err="1">
                <a:latin typeface="Palatino Linotype" pitchFamily="18" charset="0"/>
              </a:rPr>
              <a:t>пљувачни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инхибитор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протеазе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леукоцита</a:t>
            </a:r>
            <a:r>
              <a:rPr lang="en-US" sz="1900" dirty="0">
                <a:latin typeface="Palatino Linotype" pitchFamily="18" charset="0"/>
              </a:rPr>
              <a:t>), </a:t>
            </a:r>
            <a:r>
              <a:rPr lang="en-US" sz="1900" dirty="0" err="1">
                <a:latin typeface="Palatino Linotype" pitchFamily="18" charset="0"/>
              </a:rPr>
              <a:t>који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сви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заједно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инхибирају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раст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микроорганизама</a:t>
            </a:r>
            <a:endParaRPr lang="en-US" sz="1900" dirty="0">
              <a:latin typeface="Palatino Linotype" pitchFamily="18" charset="0"/>
            </a:endParaRPr>
          </a:p>
          <a:p>
            <a:r>
              <a:rPr lang="en-US" sz="1900" dirty="0" err="1">
                <a:solidFill>
                  <a:srgbClr val="C00000"/>
                </a:solidFill>
                <a:latin typeface="Palatino Linotype" pitchFamily="18" charset="0"/>
              </a:rPr>
              <a:t>својим</a:t>
            </a:r>
            <a:r>
              <a:rPr lang="en-US" sz="1900" dirty="0">
                <a:solidFill>
                  <a:srgbClr val="C00000"/>
                </a:solidFill>
                <a:latin typeface="Palatino Linotype" pitchFamily="18" charset="0"/>
              </a:rPr>
              <a:t> </a:t>
            </a:r>
            <a:r>
              <a:rPr lang="en-US" sz="1900" dirty="0" err="1">
                <a:solidFill>
                  <a:srgbClr val="C00000"/>
                </a:solidFill>
                <a:latin typeface="Palatino Linotype" pitchFamily="18" charset="0"/>
              </a:rPr>
              <a:t>пуферским</a:t>
            </a:r>
            <a:r>
              <a:rPr lang="en-US" sz="1900" dirty="0">
                <a:solidFill>
                  <a:srgbClr val="C00000"/>
                </a:solidFill>
                <a:latin typeface="Palatino Linotype" pitchFamily="18" charset="0"/>
              </a:rPr>
              <a:t> </a:t>
            </a:r>
            <a:r>
              <a:rPr lang="en-US" sz="1900" dirty="0" err="1">
                <a:solidFill>
                  <a:srgbClr val="C00000"/>
                </a:solidFill>
                <a:latin typeface="Palatino Linotype" pitchFamily="18" charset="0"/>
              </a:rPr>
              <a:t>капацитетом</a:t>
            </a:r>
            <a:r>
              <a:rPr lang="en-US" sz="1900" dirty="0">
                <a:solidFill>
                  <a:srgbClr val="C00000"/>
                </a:solidFill>
                <a:latin typeface="Palatino Linotype" pitchFamily="18" charset="0"/>
              </a:rPr>
              <a:t>, </a:t>
            </a:r>
            <a:r>
              <a:rPr lang="en-US" sz="1900" dirty="0" err="1">
                <a:latin typeface="Palatino Linotype" pitchFamily="18" charset="0"/>
              </a:rPr>
              <a:t>пљувачка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одржава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sr-Latn-CS" sz="1900" dirty="0">
                <a:latin typeface="Palatino Linotype" pitchFamily="18" charset="0"/>
              </a:rPr>
              <a:t>pH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усне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дупље</a:t>
            </a:r>
            <a:r>
              <a:rPr lang="en-US" sz="1900" dirty="0">
                <a:latin typeface="Palatino Linotype" pitchFamily="18" charset="0"/>
              </a:rPr>
              <a:t> и </a:t>
            </a:r>
            <a:r>
              <a:rPr lang="en-US" sz="1900" dirty="0" err="1">
                <a:latin typeface="Palatino Linotype" pitchFamily="18" charset="0"/>
              </a:rPr>
              <a:t>тако</a:t>
            </a:r>
            <a:r>
              <a:rPr lang="sr-Latn-C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неутралише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киселост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плака</a:t>
            </a:r>
            <a:r>
              <a:rPr lang="en-US" sz="1900" dirty="0">
                <a:latin typeface="Palatino Linotype" pitchFamily="18" charset="0"/>
              </a:rPr>
              <a:t> и </a:t>
            </a:r>
            <a:r>
              <a:rPr lang="en-US" sz="1900" dirty="0" err="1">
                <a:latin typeface="Palatino Linotype" pitchFamily="18" charset="0"/>
              </a:rPr>
              <a:t>подстиче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реминерализацију</a:t>
            </a:r>
            <a:r>
              <a:rPr lang="en-US" sz="1900" dirty="0">
                <a:latin typeface="Palatino Linotype" pitchFamily="18" charset="0"/>
              </a:rPr>
              <a:t>. </a:t>
            </a:r>
            <a:r>
              <a:rPr lang="en-US" sz="1900" dirty="0" err="1">
                <a:latin typeface="Palatino Linotype" pitchFamily="18" charset="0"/>
              </a:rPr>
              <a:t>Супротно</a:t>
            </a:r>
            <a:r>
              <a:rPr lang="en-US" sz="1900" dirty="0">
                <a:latin typeface="Palatino Linotype" pitchFamily="18" charset="0"/>
              </a:rPr>
              <a:t>, </a:t>
            </a:r>
            <a:r>
              <a:rPr lang="en-US" sz="1900" dirty="0" err="1">
                <a:latin typeface="Palatino Linotype" pitchFamily="18" charset="0"/>
              </a:rPr>
              <a:t>кисела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пљувачка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стимулише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раст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кариогених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бактерија</a:t>
            </a:r>
            <a:endParaRPr lang="en-US" sz="1900" dirty="0">
              <a:latin typeface="Palatino Linotype" pitchFamily="18" charset="0"/>
            </a:endParaRPr>
          </a:p>
        </p:txBody>
      </p:sp>
      <p:sp>
        <p:nvSpPr>
          <p:cNvPr id="20484" name="TextBox 3"/>
          <p:cNvSpPr txBox="1">
            <a:spLocks noChangeArrowheads="1"/>
          </p:cNvSpPr>
          <p:nvPr/>
        </p:nvSpPr>
        <p:spPr bwMode="auto">
          <a:xfrm>
            <a:off x="3286125" y="0"/>
            <a:ext cx="23749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2000" b="1">
                <a:solidFill>
                  <a:srgbClr val="C00000"/>
                </a:solidFill>
                <a:latin typeface="Palatino Linotype" pitchFamily="18" charset="0"/>
              </a:rPr>
              <a:t>  ПЉУВАЧКА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0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250825" y="115888"/>
            <a:ext cx="8229600" cy="346075"/>
          </a:xfrm>
        </p:spPr>
        <p:txBody>
          <a:bodyPr/>
          <a:lstStyle/>
          <a:p>
            <a:pPr algn="l"/>
            <a:r>
              <a:rPr lang="en-US" sz="2300" i="1">
                <a:latin typeface="Palatino Linotype" pitchFamily="18" charset="0"/>
              </a:rPr>
              <a:t>...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836712"/>
            <a:ext cx="7022554" cy="5458916"/>
          </a:xfrm>
        </p:spPr>
        <p:txBody>
          <a:bodyPr/>
          <a:lstStyle/>
          <a:p>
            <a:pPr marL="0" indent="0" algn="ctr">
              <a:buFont typeface="Arial" charset="0"/>
              <a:buNone/>
              <a:defRPr/>
            </a:pPr>
            <a:r>
              <a:rPr lang="sr-Cyrl-RS" sz="2400" dirty="0">
                <a:latin typeface="Palatino Linotype" pitchFamily="18" charset="0"/>
              </a:rPr>
              <a:t>У физиолошким условима постоји континуиран</a:t>
            </a:r>
            <a:r>
              <a:rPr lang="en-US" sz="2400" dirty="0">
                <a:latin typeface="Palatino Linotype" pitchFamily="18" charset="0"/>
              </a:rPr>
              <a:t> </a:t>
            </a:r>
            <a:r>
              <a:rPr lang="sr-Cyrl-RS" sz="2400" dirty="0">
                <a:latin typeface="Palatino Linotype" pitchFamily="18" charset="0"/>
              </a:rPr>
              <a:t>и слаб проток гингивалне течности, а он се повећава у упалним поцесима (запаљење десни)</a:t>
            </a:r>
          </a:p>
          <a:p>
            <a:pPr marL="0" indent="0">
              <a:buFont typeface="Arial" charset="0"/>
              <a:buNone/>
              <a:defRPr/>
            </a:pPr>
            <a:endParaRPr lang="sr-Cyrl-RS" sz="1900" dirty="0">
              <a:latin typeface="Palatino Linotype" pitchFamily="18" charset="0"/>
            </a:endParaRPr>
          </a:p>
          <a:p>
            <a:pPr marL="0" indent="0">
              <a:buFont typeface="Arial" charset="0"/>
              <a:buNone/>
              <a:defRPr/>
            </a:pPr>
            <a:r>
              <a:rPr lang="sr-Cyrl-RS" sz="2100" dirty="0">
                <a:latin typeface="Palatino Linotype" pitchFamily="18" charset="0"/>
              </a:rPr>
              <a:t>Има различите ефекте на раст микроорганизама:</a:t>
            </a:r>
          </a:p>
          <a:p>
            <a:pPr marL="457200" indent="-457200">
              <a:buFont typeface="Arial" pitchFamily="34" charset="0"/>
              <a:buChar char="•"/>
              <a:defRPr/>
            </a:pPr>
            <a:r>
              <a:rPr lang="sr-Cyrl-RS" sz="2100" dirty="0">
                <a:solidFill>
                  <a:srgbClr val="C00000"/>
                </a:solidFill>
                <a:latin typeface="Palatino Linotype" pitchFamily="18" charset="0"/>
              </a:rPr>
              <a:t>механичким испирањем </a:t>
            </a:r>
            <a:r>
              <a:rPr lang="sr-Cyrl-RS" sz="2100" dirty="0">
                <a:latin typeface="Palatino Linotype" pitchFamily="18" charset="0"/>
              </a:rPr>
              <a:t>уклања микроорганизме из пукотина десни</a:t>
            </a:r>
          </a:p>
          <a:p>
            <a:pPr marL="457200" indent="-457200">
              <a:buFont typeface="Arial" pitchFamily="34" charset="0"/>
              <a:buChar char="•"/>
              <a:defRPr/>
            </a:pPr>
            <a:r>
              <a:rPr lang="sr-Cyrl-RS" sz="2100" dirty="0">
                <a:latin typeface="Palatino Linotype" pitchFamily="18" charset="0"/>
              </a:rPr>
              <a:t>служи као </a:t>
            </a:r>
            <a:r>
              <a:rPr lang="sr-Cyrl-RS" sz="2100" dirty="0">
                <a:solidFill>
                  <a:srgbClr val="C00000"/>
                </a:solidFill>
                <a:latin typeface="Palatino Linotype" pitchFamily="18" charset="0"/>
              </a:rPr>
              <a:t>извор хранљивих материја</a:t>
            </a:r>
            <a:r>
              <a:rPr lang="sr-Cyrl-RS" sz="2100" dirty="0">
                <a:latin typeface="Palatino Linotype" pitchFamily="18" charset="0"/>
              </a:rPr>
              <a:t> (протеина, угљених хидрата, кофактора раста) неопходних за раст бактерија</a:t>
            </a:r>
          </a:p>
          <a:p>
            <a:pPr marL="457200" indent="-457200"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sr-Cyrl-RS" sz="2100" dirty="0">
                <a:solidFill>
                  <a:srgbClr val="C00000"/>
                </a:solidFill>
                <a:latin typeface="Palatino Linotype" pitchFamily="18" charset="0"/>
              </a:rPr>
              <a:t>одржава </a:t>
            </a:r>
            <a:r>
              <a:rPr lang="sr-Latn-CS" sz="2100" dirty="0">
                <a:solidFill>
                  <a:srgbClr val="C00000"/>
                </a:solidFill>
                <a:latin typeface="Palatino Linotype" pitchFamily="18" charset="0"/>
              </a:rPr>
              <a:t>pH </a:t>
            </a:r>
            <a:r>
              <a:rPr lang="sr-Cyrl-RS" sz="2100" dirty="0">
                <a:solidFill>
                  <a:srgbClr val="C00000"/>
                </a:solidFill>
                <a:latin typeface="Palatino Linotype" pitchFamily="18" charset="0"/>
              </a:rPr>
              <a:t>средине</a:t>
            </a:r>
            <a:endParaRPr lang="sr-Cyrl-RS" sz="2100" dirty="0">
              <a:latin typeface="Palatino Linotype" pitchFamily="18" charset="0"/>
            </a:endParaRPr>
          </a:p>
          <a:p>
            <a:pPr marL="457200" indent="-457200">
              <a:buFont typeface="Arial" pitchFamily="34" charset="0"/>
              <a:buChar char="•"/>
              <a:defRPr/>
            </a:pPr>
            <a:r>
              <a:rPr lang="sr-Cyrl-RS" sz="2100" dirty="0">
                <a:latin typeface="Palatino Linotype" pitchFamily="18" charset="0"/>
              </a:rPr>
              <a:t>својим </a:t>
            </a:r>
            <a:r>
              <a:rPr lang="sr-Cyrl-RS" sz="2100" dirty="0">
                <a:solidFill>
                  <a:srgbClr val="C00000"/>
                </a:solidFill>
                <a:latin typeface="Palatino Linotype" pitchFamily="18" charset="0"/>
              </a:rPr>
              <a:t>специфичним и неспецифичним одрамбеним механизмима </a:t>
            </a:r>
            <a:r>
              <a:rPr lang="sr-Cyrl-RS" sz="2100" dirty="0">
                <a:latin typeface="Palatino Linotype" pitchFamily="18" charset="0"/>
              </a:rPr>
              <a:t>инхибира раст микроорганизама</a:t>
            </a:r>
            <a:endParaRPr lang="en-US" sz="1900" dirty="0">
              <a:latin typeface="Palatino Linotype" pitchFamily="18" charset="0"/>
            </a:endParaRPr>
          </a:p>
        </p:txBody>
      </p:sp>
      <p:sp>
        <p:nvSpPr>
          <p:cNvPr id="21508" name="TextBox 3"/>
          <p:cNvSpPr txBox="1">
            <a:spLocks noChangeArrowheads="1"/>
          </p:cNvSpPr>
          <p:nvPr/>
        </p:nvSpPr>
        <p:spPr bwMode="auto">
          <a:xfrm>
            <a:off x="2195736" y="188640"/>
            <a:ext cx="4800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2500" b="1" dirty="0">
                <a:solidFill>
                  <a:srgbClr val="C00000"/>
                </a:solidFill>
                <a:latin typeface="Palatino Linotype" pitchFamily="18" charset="0"/>
              </a:rPr>
              <a:t>  ГИНГИВАЛНА ТЕЧНОСТ</a:t>
            </a:r>
          </a:p>
        </p:txBody>
      </p:sp>
      <p:pic>
        <p:nvPicPr>
          <p:cNvPr id="49154" name="Picture 2" descr="Image result for gingival flui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288" y="1340768"/>
            <a:ext cx="1979712" cy="44644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539750" y="3716338"/>
            <a:ext cx="8281988" cy="1943100"/>
          </a:xfrm>
        </p:spPr>
        <p:txBody>
          <a:bodyPr/>
          <a:lstStyle/>
          <a:p>
            <a:pPr algn="ctr" eaLnBrk="1" hangingPunct="1"/>
            <a:r>
              <a:rPr lang="en-US" sz="2800" cap="none" dirty="0" err="1">
                <a:latin typeface="Palatino Linotype" pitchFamily="18" charset="0"/>
              </a:rPr>
              <a:t>Усну</a:t>
            </a:r>
            <a:r>
              <a:rPr lang="en-US" sz="2800" cap="none" dirty="0">
                <a:latin typeface="Palatino Linotype" pitchFamily="18" charset="0"/>
              </a:rPr>
              <a:t> </a:t>
            </a:r>
            <a:r>
              <a:rPr lang="en-US" sz="2800" cap="none" dirty="0" err="1">
                <a:latin typeface="Palatino Linotype" pitchFamily="18" charset="0"/>
              </a:rPr>
              <a:t>дупљу</a:t>
            </a:r>
            <a:br>
              <a:rPr lang="en-US" sz="2800" cap="none" dirty="0">
                <a:latin typeface="Palatino Linotype" pitchFamily="18" charset="0"/>
              </a:rPr>
            </a:br>
            <a:r>
              <a:rPr lang="en-US" sz="2800" cap="none" dirty="0" err="1">
                <a:latin typeface="Palatino Linotype" pitchFamily="18" charset="0"/>
              </a:rPr>
              <a:t>насељава</a:t>
            </a:r>
            <a:r>
              <a:rPr lang="pl-PL" sz="2800" cap="none" dirty="0">
                <a:latin typeface="Palatino Linotype" pitchFamily="18" charset="0"/>
              </a:rPr>
              <a:t> </a:t>
            </a:r>
            <a:r>
              <a:rPr lang="en-US" sz="2800" cap="none" dirty="0" err="1">
                <a:solidFill>
                  <a:srgbClr val="FF0000"/>
                </a:solidFill>
                <a:latin typeface="Palatino Linotype" pitchFamily="18" charset="0"/>
              </a:rPr>
              <a:t>физиолошка</a:t>
            </a:r>
            <a:r>
              <a:rPr lang="pl-PL" sz="2800" cap="none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2800" cap="none" dirty="0" err="1">
                <a:solidFill>
                  <a:srgbClr val="FF0000"/>
                </a:solidFill>
                <a:latin typeface="Palatino Linotype" pitchFamily="18" charset="0"/>
              </a:rPr>
              <a:t>микрофлора</a:t>
            </a:r>
            <a:r>
              <a:rPr lang="pl-PL" sz="2800" cap="none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2800" cap="none" dirty="0" err="1">
                <a:latin typeface="Palatino Linotype" pitchFamily="18" charset="0"/>
              </a:rPr>
              <a:t>која</a:t>
            </a:r>
            <a:r>
              <a:rPr lang="pl-PL" sz="2800" cap="none" dirty="0">
                <a:latin typeface="Palatino Linotype" pitchFamily="18" charset="0"/>
              </a:rPr>
              <a:t> </a:t>
            </a:r>
            <a:r>
              <a:rPr lang="en-US" sz="2800" cap="none" dirty="0" err="1">
                <a:latin typeface="Palatino Linotype" pitchFamily="18" charset="0"/>
              </a:rPr>
              <a:t>је</a:t>
            </a:r>
            <a:r>
              <a:rPr lang="en-US" sz="2800" cap="none" dirty="0">
                <a:latin typeface="Palatino Linotype" pitchFamily="18" charset="0"/>
              </a:rPr>
              <a:t> </a:t>
            </a:r>
            <a:r>
              <a:rPr lang="en-US" sz="2800" cap="none" dirty="0" err="1">
                <a:solidFill>
                  <a:srgbClr val="FF0000"/>
                </a:solidFill>
                <a:latin typeface="Palatino Linotype" pitchFamily="18" charset="0"/>
              </a:rPr>
              <a:t>квантитативно</a:t>
            </a:r>
            <a:r>
              <a:rPr lang="en-US" sz="2800" cap="none" dirty="0">
                <a:latin typeface="Palatino Linotype" pitchFamily="18" charset="0"/>
              </a:rPr>
              <a:t> и </a:t>
            </a:r>
            <a:r>
              <a:rPr lang="en-US" sz="2800" cap="none" dirty="0" err="1">
                <a:solidFill>
                  <a:srgbClr val="FF0000"/>
                </a:solidFill>
                <a:latin typeface="Palatino Linotype" pitchFamily="18" charset="0"/>
              </a:rPr>
              <a:t>квалитативно</a:t>
            </a:r>
            <a:r>
              <a:rPr lang="en-US" sz="2800" cap="none" dirty="0">
                <a:latin typeface="Palatino Linotype" pitchFamily="18" charset="0"/>
              </a:rPr>
              <a:t> </a:t>
            </a:r>
            <a:r>
              <a:rPr lang="en-US" sz="2800" cap="none" dirty="0" err="1">
                <a:latin typeface="Palatino Linotype" pitchFamily="18" charset="0"/>
              </a:rPr>
              <a:t>врло</a:t>
            </a:r>
            <a:r>
              <a:rPr lang="en-US" sz="2800" cap="none" dirty="0">
                <a:latin typeface="Palatino Linotype" pitchFamily="18" charset="0"/>
              </a:rPr>
              <a:t> </a:t>
            </a:r>
            <a:r>
              <a:rPr lang="en-US" sz="2800" cap="none" dirty="0" err="1">
                <a:latin typeface="Palatino Linotype" pitchFamily="18" charset="0"/>
              </a:rPr>
              <a:t>богата</a:t>
            </a:r>
            <a:endParaRPr lang="en-US" sz="2800" cap="none" dirty="0">
              <a:latin typeface="Palatino Linotype" pitchFamily="18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1557338"/>
            <a:ext cx="7772400" cy="1500187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000" b="1" dirty="0" err="1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Микрофлора</a:t>
            </a:r>
            <a:r>
              <a:rPr lang="en-US" sz="4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 </a:t>
            </a:r>
            <a:r>
              <a:rPr lang="en-US" sz="4000" b="1" dirty="0" err="1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усне</a:t>
            </a:r>
            <a:r>
              <a:rPr lang="en-US" sz="4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 </a:t>
            </a:r>
            <a:r>
              <a:rPr lang="en-US" sz="4000" b="1" dirty="0" err="1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дупље</a:t>
            </a:r>
            <a:r>
              <a:rPr lang="en-US" sz="4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 </a:t>
            </a:r>
            <a:endParaRPr lang="sr-Cyrl-RS" sz="40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4000" dirty="0">
              <a:solidFill>
                <a:srgbClr val="FF0000"/>
              </a:solidFill>
              <a:latin typeface="Palatino Linotype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0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7512"/>
          </a:xfrm>
        </p:spPr>
        <p:txBody>
          <a:bodyPr/>
          <a:lstStyle/>
          <a:p>
            <a:pPr algn="l"/>
            <a:r>
              <a:rPr lang="en-US" sz="2400" i="1">
                <a:latin typeface="Palatino Linotype" pitchFamily="18" charset="0"/>
              </a:rPr>
              <a:t>...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413" cy="4525963"/>
          </a:xfrm>
        </p:spPr>
        <p:txBody>
          <a:bodyPr/>
          <a:lstStyle/>
          <a:p>
            <a:pPr marL="0" indent="0" algn="ctr">
              <a:buFont typeface="Arial" charset="0"/>
              <a:buNone/>
              <a:defRPr/>
            </a:pPr>
            <a:r>
              <a:rPr lang="sr-Cyrl-RS" sz="2500" dirty="0">
                <a:latin typeface="Palatino Linotype" pitchFamily="18" charset="0"/>
              </a:rPr>
              <a:t>Стална микрофлора усне дупље потискује или инхибира раст егзогених не-оралних микроорганизама и на тај начин их уклања са својих станишта:</a:t>
            </a:r>
          </a:p>
          <a:p>
            <a:pPr marL="0" indent="0">
              <a:buFont typeface="Arial" charset="0"/>
              <a:buNone/>
              <a:defRPr/>
            </a:pPr>
            <a:endParaRPr lang="sr-Cyrl-RS" sz="1800" dirty="0">
              <a:latin typeface="Palatino Linotype" pitchFamily="18" charset="0"/>
            </a:endParaRPr>
          </a:p>
          <a:p>
            <a:pPr marL="179388" indent="-179388">
              <a:buFont typeface="Wingdings" pitchFamily="2" charset="2"/>
              <a:buChar char="§"/>
              <a:defRPr/>
            </a:pPr>
            <a:r>
              <a:rPr lang="sr-Cyrl-RS" sz="2000" dirty="0">
                <a:latin typeface="Palatino Linotype" pitchFamily="18" charset="0"/>
              </a:rPr>
              <a:t>бактерије које прве населе усну дупљу </a:t>
            </a:r>
            <a:r>
              <a:rPr lang="sr-Cyrl-RS" sz="2000" dirty="0">
                <a:solidFill>
                  <a:srgbClr val="C00000"/>
                </a:solidFill>
                <a:latin typeface="Palatino Linotype" pitchFamily="18" charset="0"/>
              </a:rPr>
              <a:t>заузимају рецепторска места</a:t>
            </a:r>
            <a:r>
              <a:rPr lang="sr-Cyrl-RS" sz="2000" dirty="0">
                <a:latin typeface="Palatino Linotype" pitchFamily="18" charset="0"/>
              </a:rPr>
              <a:t> на слузници и тако спречавају колонизацију других бактерија</a:t>
            </a:r>
          </a:p>
          <a:p>
            <a:pPr marL="179388" indent="-179388">
              <a:buFont typeface="Wingdings" pitchFamily="2" charset="2"/>
              <a:buChar char="§"/>
              <a:defRPr/>
            </a:pPr>
            <a:r>
              <a:rPr lang="sr-Cyrl-RS" sz="2000" dirty="0">
                <a:latin typeface="Palatino Linotype" pitchFamily="18" charset="0"/>
              </a:rPr>
              <a:t>бактерије </a:t>
            </a:r>
            <a:r>
              <a:rPr lang="sr-Cyrl-RS" sz="2000" dirty="0">
                <a:solidFill>
                  <a:srgbClr val="C00000"/>
                </a:solidFill>
                <a:latin typeface="Palatino Linotype" pitchFamily="18" charset="0"/>
              </a:rPr>
              <a:t>продукују токсине (бактериоцине) </a:t>
            </a:r>
            <a:r>
              <a:rPr lang="sr-Cyrl-RS" sz="2000" dirty="0">
                <a:latin typeface="Palatino Linotype" pitchFamily="18" charset="0"/>
              </a:rPr>
              <a:t>којим убијају остале бактерије исте или друге врсте</a:t>
            </a:r>
            <a:r>
              <a:rPr lang="en-US" sz="2000" i="1" dirty="0">
                <a:latin typeface="Palatino Linotype" pitchFamily="18" charset="0"/>
              </a:rPr>
              <a:t> </a:t>
            </a:r>
            <a:r>
              <a:rPr lang="sr-Cyrl-RS" sz="2000" i="1" dirty="0">
                <a:latin typeface="Palatino Linotype" pitchFamily="18" charset="0"/>
              </a:rPr>
              <a:t>(</a:t>
            </a:r>
            <a:r>
              <a:rPr lang="en-US" sz="2000" i="1" dirty="0">
                <a:latin typeface="Palatino Linotype" pitchFamily="18" charset="0"/>
              </a:rPr>
              <a:t>S</a:t>
            </a:r>
            <a:r>
              <a:rPr lang="sr-Cyrl-RS" sz="2000" i="1" dirty="0">
                <a:latin typeface="Palatino Linotype" pitchFamily="18" charset="0"/>
              </a:rPr>
              <a:t>.</a:t>
            </a:r>
            <a:r>
              <a:rPr lang="en-US" sz="2000" i="1" dirty="0">
                <a:latin typeface="Palatino Linotype" pitchFamily="18" charset="0"/>
              </a:rPr>
              <a:t> </a:t>
            </a:r>
            <a:r>
              <a:rPr lang="en-US" sz="2000" i="1" dirty="0" err="1">
                <a:latin typeface="Palatino Linotype" pitchFamily="18" charset="0"/>
              </a:rPr>
              <a:t>salivarius</a:t>
            </a:r>
            <a:r>
              <a:rPr lang="en-US" sz="2000" i="1" dirty="0">
                <a:latin typeface="Palatino Linotype" pitchFamily="18" charset="0"/>
              </a:rPr>
              <a:t> </a:t>
            </a:r>
            <a:r>
              <a:rPr lang="sr-Cyrl-RS" sz="2000" dirty="0">
                <a:latin typeface="Palatino Linotype" pitchFamily="18" charset="0"/>
              </a:rPr>
              <a:t> продукује  инхибитор (еноцин) који спречава раст </a:t>
            </a:r>
            <a:r>
              <a:rPr lang="en-US" sz="2000" i="1" dirty="0">
                <a:latin typeface="Palatino Linotype" pitchFamily="18" charset="0"/>
              </a:rPr>
              <a:t>S. </a:t>
            </a:r>
            <a:r>
              <a:rPr lang="en-US" sz="2000" i="1" dirty="0" err="1">
                <a:latin typeface="Palatino Linotype" pitchFamily="18" charset="0"/>
              </a:rPr>
              <a:t>pyogenes</a:t>
            </a:r>
            <a:r>
              <a:rPr lang="sr-Cyrl-RS" sz="2000" dirty="0">
                <a:latin typeface="Palatino Linotype" pitchFamily="18" charset="0"/>
              </a:rPr>
              <a:t>-а)</a:t>
            </a:r>
          </a:p>
          <a:p>
            <a:pPr marL="179388" indent="-179388">
              <a:buFont typeface="Wingdings" pitchFamily="2" charset="2"/>
              <a:buChar char="§"/>
              <a:defRPr/>
            </a:pPr>
            <a:r>
              <a:rPr lang="sr-Cyrl-RS" sz="2000" dirty="0">
                <a:latin typeface="Palatino Linotype" pitchFamily="18" charset="0"/>
              </a:rPr>
              <a:t>бактерије </a:t>
            </a:r>
            <a:r>
              <a:rPr lang="sr-Cyrl-RS" sz="2000" dirty="0">
                <a:solidFill>
                  <a:srgbClr val="C00000"/>
                </a:solidFill>
                <a:latin typeface="Palatino Linotype" pitchFamily="18" charset="0"/>
              </a:rPr>
              <a:t>ослобађају метаболичке продукте </a:t>
            </a:r>
            <a:r>
              <a:rPr lang="sr-Cyrl-RS" sz="2000" dirty="0">
                <a:latin typeface="Palatino Linotype" pitchFamily="18" charset="0"/>
              </a:rPr>
              <a:t>који или смањују </a:t>
            </a:r>
            <a:r>
              <a:rPr lang="sr-Latn-CS" sz="2000" dirty="0">
                <a:latin typeface="Palatino Linotype" pitchFamily="18" charset="0"/>
              </a:rPr>
              <a:t>pH</a:t>
            </a:r>
            <a:r>
              <a:rPr lang="sr-Cyrl-RS" sz="2000" dirty="0">
                <a:latin typeface="Palatino Linotype" pitchFamily="18" charset="0"/>
              </a:rPr>
              <a:t> у усној дупљи или делују токсично на друге бактерије</a:t>
            </a:r>
          </a:p>
          <a:p>
            <a:pPr marL="179388" indent="-179388">
              <a:buFont typeface="Wingdings" pitchFamily="2" charset="2"/>
              <a:buChar char="§"/>
              <a:defRPr/>
            </a:pPr>
            <a:r>
              <a:rPr lang="sr-Cyrl-RS" sz="2000" dirty="0">
                <a:latin typeface="Palatino Linotype" pitchFamily="18" charset="0"/>
              </a:rPr>
              <a:t>неке бактерије </a:t>
            </a:r>
            <a:r>
              <a:rPr lang="sr-Cyrl-RS" sz="2000" dirty="0">
                <a:solidFill>
                  <a:srgbClr val="C00000"/>
                </a:solidFill>
                <a:latin typeface="Palatino Linotype" pitchFamily="18" charset="0"/>
              </a:rPr>
              <a:t>користе метаболичке продукте </a:t>
            </a:r>
            <a:r>
              <a:rPr lang="sr-Cyrl-RS" sz="2000" dirty="0">
                <a:latin typeface="Palatino Linotype" pitchFamily="18" charset="0"/>
              </a:rPr>
              <a:t>за нутритивне потребе (</a:t>
            </a:r>
            <a:r>
              <a:rPr lang="en-US" sz="2000" i="1" dirty="0" err="1">
                <a:latin typeface="Palatino Linotype" pitchFamily="18" charset="0"/>
              </a:rPr>
              <a:t>Veillonella</a:t>
            </a:r>
            <a:r>
              <a:rPr lang="en-US" sz="2000" i="1" dirty="0">
                <a:latin typeface="Palatino Linotype" pitchFamily="18" charset="0"/>
              </a:rPr>
              <a:t> spp. </a:t>
            </a:r>
            <a:r>
              <a:rPr lang="sr-Cyrl-RS" sz="2000" dirty="0">
                <a:latin typeface="Palatino Linotype" pitchFamily="18" charset="0"/>
              </a:rPr>
              <a:t>користи киселине које продукује</a:t>
            </a:r>
            <a:r>
              <a:rPr lang="en-US" sz="2000" i="1" dirty="0">
                <a:latin typeface="Palatino Linotype" pitchFamily="18" charset="0"/>
              </a:rPr>
              <a:t> Streptococcus </a:t>
            </a:r>
            <a:r>
              <a:rPr lang="en-US" sz="2000" i="1" dirty="0" err="1">
                <a:latin typeface="Palatino Linotype" pitchFamily="18" charset="0"/>
              </a:rPr>
              <a:t>mutans</a:t>
            </a:r>
            <a:r>
              <a:rPr lang="sr-Cyrl-RS" sz="2000" i="1" dirty="0">
                <a:latin typeface="Palatino Linotype" pitchFamily="18" charset="0"/>
              </a:rPr>
              <a:t>)</a:t>
            </a:r>
          </a:p>
          <a:p>
            <a:pPr marL="0" indent="0">
              <a:buFont typeface="Arial" charset="0"/>
              <a:buNone/>
              <a:defRPr/>
            </a:pPr>
            <a:endParaRPr lang="en-US" sz="1800" i="1" dirty="0">
              <a:latin typeface="Palatino Linotype" pitchFamily="18" charset="0"/>
            </a:endParaRPr>
          </a:p>
          <a:p>
            <a:pPr marL="0" indent="0">
              <a:buFont typeface="Arial" charset="0"/>
              <a:buNone/>
              <a:defRPr/>
            </a:pPr>
            <a:endParaRPr lang="sr-Cyrl-RS" sz="1800" dirty="0">
              <a:latin typeface="Palatino Linotype" pitchFamily="18" charset="0"/>
            </a:endParaRPr>
          </a:p>
          <a:p>
            <a:pPr marL="0" indent="0">
              <a:buFont typeface="Arial" charset="0"/>
              <a:buNone/>
              <a:defRPr/>
            </a:pPr>
            <a:endParaRPr lang="en-US" sz="1800" dirty="0">
              <a:latin typeface="Palatino Linotype" pitchFamily="18" charset="0"/>
            </a:endParaRPr>
          </a:p>
        </p:txBody>
      </p:sp>
      <p:sp>
        <p:nvSpPr>
          <p:cNvPr id="22532" name="TextBox 3"/>
          <p:cNvSpPr txBox="1">
            <a:spLocks noChangeArrowheads="1"/>
          </p:cNvSpPr>
          <p:nvPr/>
        </p:nvSpPr>
        <p:spPr bwMode="auto">
          <a:xfrm>
            <a:off x="1115616" y="548680"/>
            <a:ext cx="6786563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charset="0"/>
              <a:buChar char="•"/>
            </a:pPr>
            <a:r>
              <a:rPr lang="en-US" sz="3000" b="1" dirty="0">
                <a:solidFill>
                  <a:srgbClr val="C00000"/>
                </a:solidFill>
                <a:latin typeface="Palatino Linotype" pitchFamily="18" charset="0"/>
              </a:rPr>
              <a:t>  МИКРОБНИ ФАКТОРИ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561975"/>
          </a:xfrm>
        </p:spPr>
        <p:txBody>
          <a:bodyPr/>
          <a:lstStyle/>
          <a:p>
            <a:r>
              <a:rPr lang="en-US" sz="2600" b="1" dirty="0" err="1">
                <a:solidFill>
                  <a:schemeClr val="tx2"/>
                </a:solidFill>
                <a:latin typeface="Palatino Linotype" pitchFamily="18" charset="0"/>
              </a:rPr>
              <a:t>Стечена</a:t>
            </a:r>
            <a:r>
              <a:rPr lang="en-US" sz="2600" b="1" dirty="0">
                <a:solidFill>
                  <a:schemeClr val="tx2"/>
                </a:solidFill>
                <a:latin typeface="Palatino Linotype" pitchFamily="18" charset="0"/>
              </a:rPr>
              <a:t> </a:t>
            </a:r>
            <a:r>
              <a:rPr lang="en-US" sz="2600" b="1" dirty="0" err="1">
                <a:solidFill>
                  <a:schemeClr val="tx2"/>
                </a:solidFill>
                <a:latin typeface="Palatino Linotype" pitchFamily="18" charset="0"/>
              </a:rPr>
              <a:t>физиолошка</a:t>
            </a:r>
            <a:r>
              <a:rPr lang="en-US" sz="2600" b="1" dirty="0">
                <a:solidFill>
                  <a:schemeClr val="tx2"/>
                </a:solidFill>
                <a:latin typeface="Palatino Linotype" pitchFamily="18" charset="0"/>
              </a:rPr>
              <a:t> </a:t>
            </a:r>
            <a:r>
              <a:rPr lang="en-US" sz="2600" b="1" dirty="0" err="1">
                <a:solidFill>
                  <a:schemeClr val="tx2"/>
                </a:solidFill>
                <a:latin typeface="Palatino Linotype" pitchFamily="18" charset="0"/>
              </a:rPr>
              <a:t>микрофлора</a:t>
            </a:r>
            <a:r>
              <a:rPr lang="en-US" sz="2600" b="1" dirty="0">
                <a:solidFill>
                  <a:schemeClr val="tx2"/>
                </a:solidFill>
                <a:latin typeface="Palatino Linotype" pitchFamily="18" charset="0"/>
              </a:rPr>
              <a:t> </a:t>
            </a:r>
            <a:r>
              <a:rPr lang="en-US" sz="2600" b="1" dirty="0" err="1">
                <a:solidFill>
                  <a:schemeClr val="tx2"/>
                </a:solidFill>
                <a:latin typeface="Palatino Linotype" pitchFamily="18" charset="0"/>
              </a:rPr>
              <a:t>усне</a:t>
            </a:r>
            <a:r>
              <a:rPr lang="en-US" sz="2600" b="1" dirty="0">
                <a:solidFill>
                  <a:schemeClr val="tx2"/>
                </a:solidFill>
                <a:latin typeface="Palatino Linotype" pitchFamily="18" charset="0"/>
              </a:rPr>
              <a:t> </a:t>
            </a:r>
            <a:r>
              <a:rPr lang="en-US" sz="2600" b="1" dirty="0" err="1">
                <a:solidFill>
                  <a:schemeClr val="tx2"/>
                </a:solidFill>
                <a:latin typeface="Palatino Linotype" pitchFamily="18" charset="0"/>
              </a:rPr>
              <a:t>дупље</a:t>
            </a:r>
            <a:endParaRPr lang="en-US" sz="2600" b="1" dirty="0">
              <a:solidFill>
                <a:schemeClr val="tx2"/>
              </a:solidFill>
              <a:latin typeface="Palatino Linotype" pitchFamily="18" charset="0"/>
            </a:endParaRP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0" y="620688"/>
            <a:ext cx="9144000" cy="6021288"/>
          </a:xfrm>
        </p:spPr>
        <p:txBody>
          <a:bodyPr/>
          <a:lstStyle/>
          <a:p>
            <a:r>
              <a:rPr lang="en-US" sz="2000" dirty="0" err="1">
                <a:latin typeface="Palatino Linotype" pitchFamily="18" charset="0"/>
              </a:rPr>
              <a:t>Усна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дупља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плода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је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стерилна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средина</a:t>
            </a:r>
            <a:r>
              <a:rPr lang="en-US" sz="2000" dirty="0">
                <a:latin typeface="Palatino Linotype" pitchFamily="18" charset="0"/>
              </a:rPr>
              <a:t>, а </a:t>
            </a:r>
            <a:r>
              <a:rPr lang="en-US" sz="2000" dirty="0" err="1">
                <a:solidFill>
                  <a:srgbClr val="FF0000"/>
                </a:solidFill>
                <a:latin typeface="Palatino Linotype" pitchFamily="18" charset="0"/>
              </a:rPr>
              <a:t>на</a:t>
            </a:r>
            <a:r>
              <a:rPr lang="en-US" sz="20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2000" dirty="0" err="1">
                <a:solidFill>
                  <a:srgbClr val="FF0000"/>
                </a:solidFill>
                <a:latin typeface="Palatino Linotype" pitchFamily="18" charset="0"/>
              </a:rPr>
              <a:t>рођењу</a:t>
            </a:r>
            <a:r>
              <a:rPr lang="en-US" sz="2000" dirty="0">
                <a:latin typeface="Palatino Linotype" pitchFamily="18" charset="0"/>
              </a:rPr>
              <a:t>, </a:t>
            </a:r>
            <a:r>
              <a:rPr lang="en-US" sz="2000" dirty="0" err="1">
                <a:latin typeface="Palatino Linotype" pitchFamily="18" charset="0"/>
              </a:rPr>
              <a:t>проласком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кроз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порођајни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канал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мајке</a:t>
            </a:r>
            <a:r>
              <a:rPr lang="en-US" sz="2000" dirty="0">
                <a:latin typeface="Palatino Linotype" pitchFamily="18" charset="0"/>
              </a:rPr>
              <a:t>, </a:t>
            </a:r>
            <a:r>
              <a:rPr lang="en-US" sz="2000" dirty="0" err="1">
                <a:solidFill>
                  <a:srgbClr val="FF0000"/>
                </a:solidFill>
                <a:latin typeface="Palatino Linotype" pitchFamily="18" charset="0"/>
              </a:rPr>
              <a:t>започиње</a:t>
            </a:r>
            <a:r>
              <a:rPr lang="en-US" sz="20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2000" dirty="0" err="1">
                <a:solidFill>
                  <a:srgbClr val="FF0000"/>
                </a:solidFill>
                <a:latin typeface="Palatino Linotype" pitchFamily="18" charset="0"/>
              </a:rPr>
              <a:t>колонизација</a:t>
            </a:r>
            <a:r>
              <a:rPr lang="en-US" sz="20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2000" dirty="0" err="1">
                <a:solidFill>
                  <a:srgbClr val="FF0000"/>
                </a:solidFill>
                <a:latin typeface="Palatino Linotype" pitchFamily="18" charset="0"/>
              </a:rPr>
              <a:t>усне</a:t>
            </a:r>
            <a:r>
              <a:rPr lang="en-US" sz="20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2000" dirty="0" err="1">
                <a:solidFill>
                  <a:srgbClr val="FF0000"/>
                </a:solidFill>
                <a:latin typeface="Palatino Linotype" pitchFamily="18" charset="0"/>
              </a:rPr>
              <a:t>дупље</a:t>
            </a:r>
            <a:r>
              <a:rPr lang="en-US" sz="20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новорођенчета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микроорганизмима</a:t>
            </a:r>
            <a:endParaRPr lang="sr-Cyrl-RS" sz="2000" dirty="0">
              <a:latin typeface="Palatino Linotype" pitchFamily="18" charset="0"/>
            </a:endParaRPr>
          </a:p>
          <a:p>
            <a:endParaRPr lang="en-US" sz="2000" dirty="0">
              <a:latin typeface="Palatino Linotype" pitchFamily="18" charset="0"/>
            </a:endParaRPr>
          </a:p>
          <a:p>
            <a:r>
              <a:rPr lang="en-US" sz="2000" dirty="0" err="1">
                <a:latin typeface="Palatino Linotype" pitchFamily="18" charset="0"/>
              </a:rPr>
              <a:t>Колонизација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се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solidFill>
                  <a:srgbClr val="FF0000"/>
                </a:solidFill>
                <a:latin typeface="Palatino Linotype" pitchFamily="18" charset="0"/>
              </a:rPr>
              <a:t>одвија</a:t>
            </a:r>
            <a:r>
              <a:rPr lang="en-US" sz="20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2000" dirty="0" err="1">
                <a:solidFill>
                  <a:srgbClr val="FF0000"/>
                </a:solidFill>
                <a:latin typeface="Palatino Linotype" pitchFamily="18" charset="0"/>
              </a:rPr>
              <a:t>поступно</a:t>
            </a:r>
            <a:r>
              <a:rPr lang="en-US" sz="2000" dirty="0">
                <a:latin typeface="Palatino Linotype" pitchFamily="18" charset="0"/>
              </a:rPr>
              <a:t>, </a:t>
            </a:r>
            <a:r>
              <a:rPr lang="en-US" sz="2000" dirty="0" err="1">
                <a:latin typeface="Palatino Linotype" pitchFamily="18" charset="0"/>
              </a:rPr>
              <a:t>при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првом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храњењу</a:t>
            </a:r>
            <a:r>
              <a:rPr lang="en-US" sz="2000" dirty="0">
                <a:latin typeface="Palatino Linotype" pitchFamily="18" charset="0"/>
              </a:rPr>
              <a:t>, и </a:t>
            </a:r>
            <a:r>
              <a:rPr lang="en-US" sz="2000" dirty="0" err="1">
                <a:latin typeface="Palatino Linotype" pitchFamily="18" charset="0"/>
              </a:rPr>
              <a:t>то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прво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са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мајке</a:t>
            </a:r>
            <a:r>
              <a:rPr lang="en-US" sz="2000" dirty="0">
                <a:latin typeface="Palatino Linotype" pitchFamily="18" charset="0"/>
              </a:rPr>
              <a:t>, а </a:t>
            </a:r>
            <a:r>
              <a:rPr lang="en-US" sz="2000" dirty="0" err="1">
                <a:latin typeface="Palatino Linotype" pitchFamily="18" charset="0"/>
              </a:rPr>
              <a:t>затим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са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особља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из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породилишта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као</a:t>
            </a:r>
            <a:r>
              <a:rPr lang="en-US" sz="2000" dirty="0">
                <a:latin typeface="Palatino Linotype" pitchFamily="18" charset="0"/>
              </a:rPr>
              <a:t> и </a:t>
            </a:r>
            <a:r>
              <a:rPr lang="en-US" sz="2000" dirty="0" err="1">
                <a:latin typeface="Palatino Linotype" pitchFamily="18" charset="0"/>
              </a:rPr>
              <a:t>непосредног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окружења</a:t>
            </a:r>
            <a:endParaRPr lang="en-US" sz="2000" dirty="0">
              <a:latin typeface="Palatino Linotype" pitchFamily="18" charset="0"/>
            </a:endParaRPr>
          </a:p>
          <a:p>
            <a:endParaRPr lang="en-US" sz="2000" dirty="0">
              <a:latin typeface="Palatino Linotype" pitchFamily="18" charset="0"/>
            </a:endParaRPr>
          </a:p>
          <a:p>
            <a:r>
              <a:rPr lang="en-US" sz="2000" dirty="0" err="1">
                <a:solidFill>
                  <a:srgbClr val="FF0000"/>
                </a:solidFill>
                <a:latin typeface="Palatino Linotype" pitchFamily="18" charset="0"/>
              </a:rPr>
              <a:t>Стрептококе</a:t>
            </a:r>
            <a:r>
              <a:rPr lang="en-US" sz="2000" dirty="0">
                <a:solidFill>
                  <a:srgbClr val="FF0000"/>
                </a:solidFill>
                <a:latin typeface="Palatino Linotype" pitchFamily="18" charset="0"/>
              </a:rPr>
              <a:t> (</a:t>
            </a:r>
            <a:r>
              <a:rPr lang="en-US" sz="2000" i="1" dirty="0">
                <a:solidFill>
                  <a:srgbClr val="FF0000"/>
                </a:solidFill>
                <a:latin typeface="Palatino Linotype" pitchFamily="18" charset="0"/>
              </a:rPr>
              <a:t>S. </a:t>
            </a:r>
            <a:r>
              <a:rPr lang="en-US" sz="2000" i="1" dirty="0" err="1">
                <a:solidFill>
                  <a:srgbClr val="FF0000"/>
                </a:solidFill>
                <a:latin typeface="Palatino Linotype" pitchFamily="18" charset="0"/>
              </a:rPr>
              <a:t>salivarius</a:t>
            </a:r>
            <a:r>
              <a:rPr lang="en-US" sz="2000" dirty="0">
                <a:solidFill>
                  <a:srgbClr val="FF0000"/>
                </a:solidFill>
                <a:latin typeface="Palatino Linotype" pitchFamily="18" charset="0"/>
              </a:rPr>
              <a:t>) </a:t>
            </a:r>
            <a:r>
              <a:rPr lang="en-US" sz="2000" dirty="0" err="1">
                <a:solidFill>
                  <a:srgbClr val="FF0000"/>
                </a:solidFill>
                <a:latin typeface="Palatino Linotype" pitchFamily="18" charset="0"/>
              </a:rPr>
              <a:t>су</a:t>
            </a:r>
            <a:r>
              <a:rPr lang="en-US" sz="20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2000" dirty="0" err="1">
                <a:solidFill>
                  <a:srgbClr val="FF0000"/>
                </a:solidFill>
                <a:latin typeface="Palatino Linotype" pitchFamily="18" charset="0"/>
              </a:rPr>
              <a:t>прве</a:t>
            </a:r>
            <a:r>
              <a:rPr lang="en-US" sz="20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2000" dirty="0" err="1">
                <a:solidFill>
                  <a:srgbClr val="FF0000"/>
                </a:solidFill>
                <a:latin typeface="Palatino Linotype" pitchFamily="18" charset="0"/>
              </a:rPr>
              <a:t>бактерије</a:t>
            </a:r>
            <a:r>
              <a:rPr lang="en-US" sz="20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које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се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везују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за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епител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слузнице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усне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дупље</a:t>
            </a:r>
            <a:endParaRPr lang="en-US" sz="2000" dirty="0">
              <a:latin typeface="Palatino Linotype" pitchFamily="18" charset="0"/>
            </a:endParaRPr>
          </a:p>
          <a:p>
            <a:endParaRPr lang="en-US" sz="2000" dirty="0">
              <a:latin typeface="Palatino Linotype" pitchFamily="18" charset="0"/>
            </a:endParaRPr>
          </a:p>
          <a:p>
            <a:r>
              <a:rPr lang="en-US" sz="2000" dirty="0" err="1">
                <a:solidFill>
                  <a:srgbClr val="FF0000"/>
                </a:solidFill>
                <a:latin typeface="Palatino Linotype" pitchFamily="18" charset="0"/>
              </a:rPr>
              <a:t>Метаболичка</a:t>
            </a:r>
            <a:r>
              <a:rPr lang="en-US" sz="20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2000" dirty="0" err="1">
                <a:solidFill>
                  <a:srgbClr val="FF0000"/>
                </a:solidFill>
                <a:latin typeface="Palatino Linotype" pitchFamily="18" charset="0"/>
              </a:rPr>
              <a:t>активност</a:t>
            </a:r>
            <a:r>
              <a:rPr lang="en-US" sz="20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2000" dirty="0" err="1">
                <a:solidFill>
                  <a:srgbClr val="FF0000"/>
                </a:solidFill>
                <a:latin typeface="Palatino Linotype" pitchFamily="18" charset="0"/>
              </a:rPr>
              <a:t>стрептокока</a:t>
            </a:r>
            <a:r>
              <a:rPr lang="en-US" sz="20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2000" dirty="0" err="1">
                <a:solidFill>
                  <a:srgbClr val="FF0000"/>
                </a:solidFill>
                <a:latin typeface="Palatino Linotype" pitchFamily="18" charset="0"/>
              </a:rPr>
              <a:t>мења</a:t>
            </a:r>
            <a:r>
              <a:rPr lang="en-US" sz="20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2000" dirty="0" err="1">
                <a:solidFill>
                  <a:srgbClr val="FF0000"/>
                </a:solidFill>
                <a:latin typeface="Palatino Linotype" pitchFamily="18" charset="0"/>
              </a:rPr>
              <a:t>микросредину</a:t>
            </a:r>
            <a:r>
              <a:rPr lang="en-US" sz="20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2000" dirty="0" err="1">
                <a:solidFill>
                  <a:srgbClr val="FF0000"/>
                </a:solidFill>
                <a:latin typeface="Palatino Linotype" pitchFamily="18" charset="0"/>
              </a:rPr>
              <a:t>усне</a:t>
            </a:r>
            <a:r>
              <a:rPr lang="en-US" sz="20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2000" dirty="0" err="1">
                <a:solidFill>
                  <a:srgbClr val="FF0000"/>
                </a:solidFill>
                <a:latin typeface="Palatino Linotype" pitchFamily="18" charset="0"/>
              </a:rPr>
              <a:t>дупље</a:t>
            </a:r>
            <a:r>
              <a:rPr lang="en-US" sz="20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2000" dirty="0">
                <a:latin typeface="Palatino Linotype" pitchFamily="18" charset="0"/>
              </a:rPr>
              <a:t>и </a:t>
            </a:r>
            <a:r>
              <a:rPr lang="en-US" sz="2000" dirty="0" err="1">
                <a:latin typeface="Palatino Linotype" pitchFamily="18" charset="0"/>
              </a:rPr>
              <a:t>тако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олакшава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колонизацију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бактеријама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различитих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родова</a:t>
            </a:r>
            <a:r>
              <a:rPr lang="en-US" sz="2000" dirty="0">
                <a:latin typeface="Palatino Linotype" pitchFamily="18" charset="0"/>
              </a:rPr>
              <a:t> и </a:t>
            </a:r>
            <a:r>
              <a:rPr lang="en-US" sz="2000" dirty="0" err="1">
                <a:latin typeface="Palatino Linotype" pitchFamily="18" charset="0"/>
              </a:rPr>
              <a:t>врст</a:t>
            </a:r>
            <a:r>
              <a:rPr lang="sr-Cyrl-RS" sz="2000" dirty="0">
                <a:latin typeface="Palatino Linotype" pitchFamily="18" charset="0"/>
              </a:rPr>
              <a:t>а</a:t>
            </a:r>
            <a:r>
              <a:rPr lang="en-US" sz="2000" dirty="0">
                <a:latin typeface="Palatino Linotype" pitchFamily="18" charset="0"/>
              </a:rPr>
              <a:t>. </a:t>
            </a:r>
            <a:r>
              <a:rPr lang="en-US" sz="2000" dirty="0" err="1">
                <a:latin typeface="Palatino Linotype" pitchFamily="18" charset="0"/>
              </a:rPr>
              <a:t>Нпр</a:t>
            </a:r>
            <a:r>
              <a:rPr lang="en-US" sz="2000" dirty="0">
                <a:latin typeface="Palatino Linotype" pitchFamily="18" charset="0"/>
              </a:rPr>
              <a:t>, </a:t>
            </a:r>
            <a:r>
              <a:rPr lang="en-US" sz="2000" i="1" dirty="0">
                <a:latin typeface="Palatino Linotype" pitchFamily="18" charset="0"/>
              </a:rPr>
              <a:t>S. </a:t>
            </a:r>
            <a:r>
              <a:rPr lang="en-US" sz="2000" i="1" dirty="0" err="1">
                <a:latin typeface="Palatino Linotype" pitchFamily="18" charset="0"/>
              </a:rPr>
              <a:t>salivarius</a:t>
            </a:r>
            <a:r>
              <a:rPr lang="en-US" sz="2000" i="1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из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сахарозе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производи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ванћелијске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полимере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који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омогућавају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везивање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других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бактерија</a:t>
            </a:r>
            <a:r>
              <a:rPr lang="en-US" sz="2000" dirty="0">
                <a:latin typeface="Palatino Linotype" pitchFamily="18" charset="0"/>
              </a:rPr>
              <a:t> (</a:t>
            </a:r>
            <a:r>
              <a:rPr lang="en-US" sz="2000" i="1" dirty="0" err="1">
                <a:latin typeface="Palatino Linotype" pitchFamily="18" charset="0"/>
              </a:rPr>
              <a:t>Actinomyces</a:t>
            </a:r>
            <a:r>
              <a:rPr lang="en-US" sz="2000" i="1" dirty="0">
                <a:latin typeface="Palatino Linotype" pitchFamily="18" charset="0"/>
              </a:rPr>
              <a:t> spp</a:t>
            </a:r>
            <a:r>
              <a:rPr lang="en-US" sz="2000" dirty="0">
                <a:latin typeface="Palatino Linotype" pitchFamily="18" charset="0"/>
              </a:rPr>
              <a:t>.)</a:t>
            </a:r>
          </a:p>
          <a:p>
            <a:endParaRPr lang="en-US" sz="2000" dirty="0">
              <a:latin typeface="Palatino Linotype" pitchFamily="18" charset="0"/>
            </a:endParaRPr>
          </a:p>
          <a:p>
            <a:r>
              <a:rPr lang="en-US" sz="2000" dirty="0" err="1">
                <a:latin typeface="Palatino Linotype" pitchFamily="18" charset="0"/>
              </a:rPr>
              <a:t>Микрофлору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усне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дупље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solidFill>
                  <a:srgbClr val="FF0000"/>
                </a:solidFill>
                <a:latin typeface="Palatino Linotype" pitchFamily="18" charset="0"/>
              </a:rPr>
              <a:t>прве</a:t>
            </a:r>
            <a:r>
              <a:rPr lang="en-US" sz="20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2000" dirty="0" err="1">
                <a:solidFill>
                  <a:srgbClr val="FF0000"/>
                </a:solidFill>
                <a:latin typeface="Palatino Linotype" pitchFamily="18" charset="0"/>
              </a:rPr>
              <a:t>године</a:t>
            </a:r>
            <a:r>
              <a:rPr lang="en-US" sz="20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2000" dirty="0" err="1">
                <a:solidFill>
                  <a:srgbClr val="FF0000"/>
                </a:solidFill>
                <a:latin typeface="Palatino Linotype" pitchFamily="18" charset="0"/>
              </a:rPr>
              <a:t>живота</a:t>
            </a:r>
            <a:r>
              <a:rPr lang="en-US" sz="20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обично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чине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стрептококе</a:t>
            </a:r>
            <a:r>
              <a:rPr lang="en-US" sz="2000" dirty="0">
                <a:latin typeface="Palatino Linotype" pitchFamily="18" charset="0"/>
              </a:rPr>
              <a:t>, </a:t>
            </a:r>
            <a:r>
              <a:rPr lang="en-US" sz="2000" dirty="0" err="1">
                <a:latin typeface="Palatino Linotype" pitchFamily="18" charset="0"/>
              </a:rPr>
              <a:t>стафилококе</a:t>
            </a:r>
            <a:r>
              <a:rPr lang="en-US" sz="2000" dirty="0">
                <a:latin typeface="Palatino Linotype" pitchFamily="18" charset="0"/>
              </a:rPr>
              <a:t>, </a:t>
            </a:r>
            <a:r>
              <a:rPr lang="en-US" sz="2000" dirty="0" err="1">
                <a:latin typeface="Palatino Linotype" pitchFamily="18" charset="0"/>
              </a:rPr>
              <a:t>најсерије</a:t>
            </a:r>
            <a:r>
              <a:rPr lang="en-US" sz="2000" dirty="0">
                <a:latin typeface="Palatino Linotype" pitchFamily="18" charset="0"/>
              </a:rPr>
              <a:t> и </a:t>
            </a:r>
            <a:r>
              <a:rPr lang="en-US" sz="2000" dirty="0" err="1">
                <a:latin typeface="Palatino Linotype" pitchFamily="18" charset="0"/>
              </a:rPr>
              <a:t>лактобацили</a:t>
            </a:r>
            <a:r>
              <a:rPr lang="en-US" sz="2000" dirty="0">
                <a:latin typeface="Palatino Linotype" pitchFamily="18" charset="0"/>
              </a:rPr>
              <a:t>, </a:t>
            </a:r>
            <a:r>
              <a:rPr lang="en-US" sz="2000" dirty="0" err="1">
                <a:latin typeface="Palatino Linotype" pitchFamily="18" charset="0"/>
              </a:rPr>
              <a:t>заједно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са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анаеробима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као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што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су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i="1" dirty="0" err="1">
                <a:latin typeface="Palatino Linotype" pitchFamily="18" charset="0"/>
              </a:rPr>
              <a:t>Veillonella</a:t>
            </a:r>
            <a:r>
              <a:rPr lang="en-US" sz="2000" dirty="0">
                <a:latin typeface="Palatino Linotype" pitchFamily="18" charset="0"/>
              </a:rPr>
              <a:t> и </a:t>
            </a:r>
            <a:r>
              <a:rPr lang="en-US" sz="2000" i="1" dirty="0" err="1">
                <a:latin typeface="Palatino Linotype" pitchFamily="18" charset="0"/>
              </a:rPr>
              <a:t>Fusobacteria</a:t>
            </a:r>
            <a:r>
              <a:rPr lang="en-US" sz="2000" i="1" dirty="0">
                <a:latin typeface="Palatino Linotype" pitchFamily="18" charset="0"/>
              </a:rPr>
              <a:t>-е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Content Placeholder 2"/>
          <p:cNvSpPr>
            <a:spLocks noGrp="1"/>
          </p:cNvSpPr>
          <p:nvPr>
            <p:ph idx="1"/>
          </p:nvPr>
        </p:nvSpPr>
        <p:spPr>
          <a:xfrm>
            <a:off x="179512" y="188640"/>
            <a:ext cx="8784976" cy="6317307"/>
          </a:xfrm>
        </p:spPr>
        <p:txBody>
          <a:bodyPr/>
          <a:lstStyle/>
          <a:p>
            <a:pPr>
              <a:buNone/>
            </a:pPr>
            <a:r>
              <a:rPr lang="sr-Cyrl-RS" dirty="0">
                <a:latin typeface="Palatino Linotype" pitchFamily="18" charset="0"/>
              </a:rPr>
              <a:t>...</a:t>
            </a:r>
          </a:p>
          <a:p>
            <a:pPr>
              <a:buNone/>
            </a:pPr>
            <a:endParaRPr lang="sr-Cyrl-RS" sz="2100" dirty="0">
              <a:latin typeface="Palatino Linotype" pitchFamily="18" charset="0"/>
            </a:endParaRPr>
          </a:p>
          <a:p>
            <a:r>
              <a:rPr lang="en-US" sz="2100" dirty="0" err="1">
                <a:latin typeface="Palatino Linotype" pitchFamily="18" charset="0"/>
              </a:rPr>
              <a:t>Следећа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промена</a:t>
            </a:r>
            <a:r>
              <a:rPr lang="en-US" sz="2100" dirty="0">
                <a:latin typeface="Palatino Linotype" pitchFamily="18" charset="0"/>
              </a:rPr>
              <a:t> у </a:t>
            </a:r>
            <a:r>
              <a:rPr lang="en-US" sz="2100" dirty="0" err="1">
                <a:latin typeface="Palatino Linotype" pitchFamily="18" charset="0"/>
              </a:rPr>
              <a:t>саставу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микрофлоре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се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дешава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solidFill>
                  <a:srgbClr val="FF0000"/>
                </a:solidFill>
                <a:latin typeface="Palatino Linotype" pitchFamily="18" charset="0"/>
              </a:rPr>
              <a:t>током</a:t>
            </a:r>
            <a:r>
              <a:rPr lang="en-US" sz="2100" dirty="0">
                <a:solidFill>
                  <a:srgbClr val="FF0000"/>
                </a:solidFill>
                <a:latin typeface="Palatino Linotype" pitchFamily="18" charset="0"/>
              </a:rPr>
              <a:t> и </a:t>
            </a:r>
            <a:r>
              <a:rPr lang="en-US" sz="2100" dirty="0" err="1">
                <a:solidFill>
                  <a:srgbClr val="FF0000"/>
                </a:solidFill>
                <a:latin typeface="Palatino Linotype" pitchFamily="18" charset="0"/>
              </a:rPr>
              <a:t>након</a:t>
            </a:r>
            <a:r>
              <a:rPr lang="en-US" sz="21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2100" dirty="0" err="1">
                <a:solidFill>
                  <a:srgbClr val="FF0000"/>
                </a:solidFill>
                <a:latin typeface="Palatino Linotype" pitchFamily="18" charset="0"/>
              </a:rPr>
              <a:t>ницања</a:t>
            </a:r>
            <a:r>
              <a:rPr lang="en-US" sz="21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2100" dirty="0" err="1">
                <a:solidFill>
                  <a:srgbClr val="FF0000"/>
                </a:solidFill>
                <a:latin typeface="Palatino Linotype" pitchFamily="18" charset="0"/>
              </a:rPr>
              <a:t>зуба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када</a:t>
            </a:r>
            <a:r>
              <a:rPr lang="en-US" sz="2100" dirty="0">
                <a:latin typeface="Palatino Linotype" pitchFamily="18" charset="0"/>
              </a:rPr>
              <a:t> и </a:t>
            </a:r>
            <a:r>
              <a:rPr lang="en-US" sz="2100" dirty="0" err="1">
                <a:latin typeface="Palatino Linotype" pitchFamily="18" charset="0"/>
              </a:rPr>
              <a:t>друге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површине</a:t>
            </a:r>
            <a:r>
              <a:rPr lang="en-US" sz="2100" dirty="0">
                <a:latin typeface="Palatino Linotype" pitchFamily="18" charset="0"/>
              </a:rPr>
              <a:t> (</a:t>
            </a:r>
            <a:r>
              <a:rPr lang="en-US" sz="2100" dirty="0" err="1">
                <a:latin typeface="Palatino Linotype" pitchFamily="18" charset="0"/>
              </a:rPr>
              <a:t>глеђ</a:t>
            </a:r>
            <a:r>
              <a:rPr lang="en-US" sz="2100" dirty="0">
                <a:latin typeface="Palatino Linotype" pitchFamily="18" charset="0"/>
              </a:rPr>
              <a:t> и </a:t>
            </a:r>
            <a:r>
              <a:rPr lang="sr-Cyrl-RS" sz="2100" dirty="0">
                <a:latin typeface="Palatino Linotype" pitchFamily="18" charset="0"/>
              </a:rPr>
              <a:t>гингивални сулкус</a:t>
            </a:r>
            <a:r>
              <a:rPr lang="en-US" sz="2100" dirty="0">
                <a:latin typeface="Palatino Linotype" pitchFamily="18" charset="0"/>
              </a:rPr>
              <a:t>) </a:t>
            </a:r>
            <a:r>
              <a:rPr lang="en-US" sz="2100" dirty="0" err="1">
                <a:latin typeface="Palatino Linotype" pitchFamily="18" charset="0"/>
              </a:rPr>
              <a:t>постају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места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насељавања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бактеријама</a:t>
            </a:r>
            <a:r>
              <a:rPr lang="en-US" sz="2100" dirty="0">
                <a:latin typeface="Palatino Linotype" pitchFamily="18" charset="0"/>
              </a:rPr>
              <a:t>. </a:t>
            </a:r>
            <a:r>
              <a:rPr lang="en-US" sz="2100" dirty="0" err="1">
                <a:latin typeface="Palatino Linotype" pitchFamily="18" charset="0"/>
              </a:rPr>
              <a:t>Тако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i="1" dirty="0">
                <a:latin typeface="Palatino Linotype" pitchFamily="18" charset="0"/>
              </a:rPr>
              <a:t>S. </a:t>
            </a:r>
            <a:r>
              <a:rPr lang="en-US" sz="2100" i="1" dirty="0" err="1">
                <a:latin typeface="Palatino Linotype" pitchFamily="18" charset="0"/>
              </a:rPr>
              <a:t>mutans</a:t>
            </a:r>
            <a:r>
              <a:rPr lang="en-US" sz="2100" dirty="0">
                <a:latin typeface="Palatino Linotype" pitchFamily="18" charset="0"/>
              </a:rPr>
              <a:t>, </a:t>
            </a:r>
            <a:r>
              <a:rPr lang="en-US" sz="2100" i="1" dirty="0">
                <a:latin typeface="Palatino Linotype" pitchFamily="18" charset="0"/>
              </a:rPr>
              <a:t>S. </a:t>
            </a:r>
            <a:r>
              <a:rPr lang="en-US" sz="2100" i="1" dirty="0" err="1">
                <a:latin typeface="Palatino Linotype" pitchFamily="18" charset="0"/>
              </a:rPr>
              <a:t>sanguis</a:t>
            </a:r>
            <a:r>
              <a:rPr lang="en-US" sz="2100" i="1" dirty="0">
                <a:latin typeface="Palatino Linotype" pitchFamily="18" charset="0"/>
              </a:rPr>
              <a:t> </a:t>
            </a:r>
            <a:r>
              <a:rPr lang="en-US" sz="2100" dirty="0">
                <a:latin typeface="Palatino Linotype" pitchFamily="18" charset="0"/>
              </a:rPr>
              <a:t>и </a:t>
            </a:r>
            <a:r>
              <a:rPr lang="en-US" sz="2100" i="1" dirty="0" err="1">
                <a:latin typeface="Palatino Linotype" pitchFamily="18" charset="0"/>
              </a:rPr>
              <a:t>Actinomyces</a:t>
            </a:r>
            <a:r>
              <a:rPr lang="en-US" sz="2100" i="1" dirty="0">
                <a:latin typeface="Palatino Linotype" pitchFamily="18" charset="0"/>
              </a:rPr>
              <a:t> spp., </a:t>
            </a:r>
            <a:r>
              <a:rPr lang="en-US" sz="2100" dirty="0" err="1">
                <a:latin typeface="Palatino Linotype" pitchFamily="18" charset="0"/>
              </a:rPr>
              <a:t>селективно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насељавају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чврста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ткива</a:t>
            </a:r>
            <a:r>
              <a:rPr lang="en-US" sz="2100" dirty="0">
                <a:latin typeface="Palatino Linotype" pitchFamily="18" charset="0"/>
              </a:rPr>
              <a:t> (</a:t>
            </a:r>
            <a:r>
              <a:rPr lang="en-US" sz="2100" dirty="0" err="1">
                <a:latin typeface="Palatino Linotype" pitchFamily="18" charset="0"/>
              </a:rPr>
              <a:t>глеђ</a:t>
            </a:r>
            <a:r>
              <a:rPr lang="en-US" sz="2100" dirty="0">
                <a:latin typeface="Palatino Linotype" pitchFamily="18" charset="0"/>
              </a:rPr>
              <a:t>), </a:t>
            </a:r>
            <a:r>
              <a:rPr lang="en-US" sz="2100" dirty="0" err="1">
                <a:latin typeface="Palatino Linotype" pitchFamily="18" charset="0"/>
              </a:rPr>
              <a:t>док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анаребне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бактерије</a:t>
            </a:r>
            <a:r>
              <a:rPr lang="en-US" sz="2100" dirty="0">
                <a:latin typeface="Palatino Linotype" pitchFamily="18" charset="0"/>
              </a:rPr>
              <a:t>, </a:t>
            </a:r>
            <a:r>
              <a:rPr lang="en-US" sz="2100" i="1" dirty="0" err="1">
                <a:latin typeface="Palatino Linotype" pitchFamily="18" charset="0"/>
              </a:rPr>
              <a:t>Prevotella</a:t>
            </a:r>
            <a:r>
              <a:rPr lang="en-US" sz="2100" i="1" dirty="0">
                <a:latin typeface="Palatino Linotype" pitchFamily="18" charset="0"/>
              </a:rPr>
              <a:t> spp., </a:t>
            </a:r>
            <a:r>
              <a:rPr lang="en-US" sz="2100" i="1" dirty="0" err="1">
                <a:latin typeface="Palatino Linotype" pitchFamily="18" charset="0"/>
              </a:rPr>
              <a:t>Porphyromonas</a:t>
            </a:r>
            <a:r>
              <a:rPr lang="en-US" sz="2100" i="1" dirty="0">
                <a:latin typeface="Palatino Linotype" pitchFamily="18" charset="0"/>
              </a:rPr>
              <a:t> spp</a:t>
            </a:r>
            <a:r>
              <a:rPr lang="en-US" sz="2100" dirty="0">
                <a:latin typeface="Palatino Linotype" pitchFamily="18" charset="0"/>
              </a:rPr>
              <a:t>. и </a:t>
            </a:r>
            <a:r>
              <a:rPr lang="en-US" sz="2100" dirty="0" err="1">
                <a:latin typeface="Palatino Linotype" pitchFamily="18" charset="0"/>
              </a:rPr>
              <a:t>спирохете</a:t>
            </a:r>
            <a:r>
              <a:rPr lang="en-US" sz="2100" dirty="0">
                <a:latin typeface="Palatino Linotype" pitchFamily="18" charset="0"/>
              </a:rPr>
              <a:t>, </a:t>
            </a:r>
            <a:r>
              <a:rPr lang="en-US" sz="2100" dirty="0" err="1">
                <a:latin typeface="Palatino Linotype" pitchFamily="18" charset="0"/>
              </a:rPr>
              <a:t>првенствено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колонизују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sr-Cyrl-RS" sz="2100" dirty="0">
                <a:latin typeface="Palatino Linotype" pitchFamily="18" charset="0"/>
              </a:rPr>
              <a:t>гингивални сулкус</a:t>
            </a:r>
            <a:r>
              <a:rPr lang="en-US" sz="2100" dirty="0">
                <a:latin typeface="Palatino Linotype" pitchFamily="18" charset="0"/>
              </a:rPr>
              <a:t>. </a:t>
            </a:r>
            <a:r>
              <a:rPr lang="en-US" sz="2100" dirty="0" err="1">
                <a:latin typeface="Palatino Linotype" pitchFamily="18" charset="0"/>
              </a:rPr>
              <a:t>Тек</a:t>
            </a:r>
            <a:r>
              <a:rPr lang="en-US" sz="2100" dirty="0">
                <a:latin typeface="Palatino Linotype" pitchFamily="18" charset="0"/>
              </a:rPr>
              <a:t> у </a:t>
            </a:r>
            <a:r>
              <a:rPr lang="en-US" sz="2100" dirty="0" err="1">
                <a:latin typeface="Palatino Linotype" pitchFamily="18" charset="0"/>
              </a:rPr>
              <a:t>периоду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адлесценције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анаероби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су</a:t>
            </a:r>
            <a:r>
              <a:rPr lang="en-US" sz="2100" dirty="0">
                <a:latin typeface="Palatino Linotype" pitchFamily="18" charset="0"/>
              </a:rPr>
              <a:t> у </a:t>
            </a:r>
            <a:r>
              <a:rPr lang="en-US" sz="2100" dirty="0" err="1">
                <a:latin typeface="Palatino Linotype" pitchFamily="18" charset="0"/>
              </a:rPr>
              <a:t>великом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броју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присутни</a:t>
            </a:r>
            <a:r>
              <a:rPr lang="en-US" sz="2100" dirty="0">
                <a:latin typeface="Palatino Linotype" pitchFamily="18" charset="0"/>
              </a:rPr>
              <a:t> у </a:t>
            </a:r>
            <a:r>
              <a:rPr lang="en-US" sz="2100" dirty="0" err="1">
                <a:latin typeface="Palatino Linotype" pitchFamily="18" charset="0"/>
              </a:rPr>
              <a:t>овом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региону</a:t>
            </a:r>
            <a:endParaRPr lang="en-US" sz="2100" dirty="0">
              <a:latin typeface="Palatino Linotype" pitchFamily="18" charset="0"/>
            </a:endParaRPr>
          </a:p>
          <a:p>
            <a:pPr>
              <a:buNone/>
            </a:pPr>
            <a:endParaRPr lang="en-US" sz="2100" dirty="0">
              <a:latin typeface="Palatino Linotype" pitchFamily="18" charset="0"/>
            </a:endParaRPr>
          </a:p>
          <a:p>
            <a:r>
              <a:rPr lang="en-US" sz="2100" dirty="0" err="1">
                <a:latin typeface="Palatino Linotype" pitchFamily="18" charset="0"/>
              </a:rPr>
              <a:t>Микрофлора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усне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дупље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solidFill>
                  <a:srgbClr val="FF0000"/>
                </a:solidFill>
                <a:latin typeface="Palatino Linotype" pitchFamily="18" charset="0"/>
              </a:rPr>
              <a:t>одраслих</a:t>
            </a:r>
            <a:r>
              <a:rPr lang="en-US" sz="21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је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релативно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стабилна</a:t>
            </a:r>
            <a:r>
              <a:rPr lang="en-US" sz="2100" dirty="0">
                <a:latin typeface="Palatino Linotype" pitchFamily="18" charset="0"/>
              </a:rPr>
              <a:t>, </a:t>
            </a:r>
            <a:r>
              <a:rPr lang="en-US" sz="2100" dirty="0" err="1">
                <a:latin typeface="Palatino Linotype" pitchFamily="18" charset="0"/>
              </a:rPr>
              <a:t>али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употреба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зубних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протеза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може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да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утиче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на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састав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микрофлоре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повећавајући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степен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раста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i="1" dirty="0">
                <a:latin typeface="Palatino Linotype" pitchFamily="18" charset="0"/>
              </a:rPr>
              <a:t>Candida-е </a:t>
            </a:r>
            <a:r>
              <a:rPr lang="en-US" sz="2100" i="1" dirty="0" err="1">
                <a:latin typeface="Palatino Linotype" pitchFamily="18" charset="0"/>
              </a:rPr>
              <a:t>albicans</a:t>
            </a:r>
            <a:endParaRPr lang="en-US" sz="2100" dirty="0">
              <a:latin typeface="Palatino Linotype" pitchFamily="18" charset="0"/>
            </a:endParaRPr>
          </a:p>
          <a:p>
            <a:endParaRPr lang="en-US" sz="2100" dirty="0">
              <a:latin typeface="Palatino Linotype" pitchFamily="18" charset="0"/>
            </a:endParaRPr>
          </a:p>
          <a:p>
            <a:r>
              <a:rPr lang="en-US" sz="2100" dirty="0">
                <a:latin typeface="Palatino Linotype" pitchFamily="18" charset="0"/>
              </a:rPr>
              <a:t>У </a:t>
            </a:r>
            <a:r>
              <a:rPr lang="en-US" sz="2100" dirty="0" err="1">
                <a:solidFill>
                  <a:srgbClr val="FF0000"/>
                </a:solidFill>
                <a:latin typeface="Palatino Linotype" pitchFamily="18" charset="0"/>
              </a:rPr>
              <a:t>доба</a:t>
            </a:r>
            <a:r>
              <a:rPr lang="en-US" sz="21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2100" dirty="0" err="1">
                <a:solidFill>
                  <a:srgbClr val="FF0000"/>
                </a:solidFill>
                <a:latin typeface="Palatino Linotype" pitchFamily="18" charset="0"/>
              </a:rPr>
              <a:t>старости</a:t>
            </a:r>
            <a:r>
              <a:rPr lang="en-US" sz="2100" dirty="0">
                <a:latin typeface="Palatino Linotype" pitchFamily="18" charset="0"/>
              </a:rPr>
              <a:t>, </a:t>
            </a:r>
            <a:r>
              <a:rPr lang="en-US" sz="2100" dirty="0" err="1">
                <a:latin typeface="Palatino Linotype" pitchFamily="18" charset="0"/>
              </a:rPr>
              <a:t>ако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су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сви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зуби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извађени</a:t>
            </a:r>
            <a:r>
              <a:rPr lang="en-US" sz="2100" dirty="0">
                <a:latin typeface="Palatino Linotype" pitchFamily="18" charset="0"/>
              </a:rPr>
              <a:t>, </a:t>
            </a:r>
            <a:r>
              <a:rPr lang="en-US" sz="2100" dirty="0" err="1">
                <a:latin typeface="Palatino Linotype" pitchFamily="18" charset="0"/>
              </a:rPr>
              <a:t>састав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микрофлоре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усне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дупље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је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сличан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оном</a:t>
            </a:r>
            <a:r>
              <a:rPr lang="en-US" sz="2100" dirty="0">
                <a:latin typeface="Palatino Linotype" pitchFamily="18" charset="0"/>
              </a:rPr>
              <a:t> у </a:t>
            </a:r>
            <a:r>
              <a:rPr lang="en-US" sz="2100" dirty="0" err="1">
                <a:latin typeface="Palatino Linotype" pitchFamily="18" charset="0"/>
              </a:rPr>
              <a:t>детињству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пре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ницања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зуба</a:t>
            </a:r>
            <a:endParaRPr lang="en-US" sz="2100" dirty="0">
              <a:latin typeface="Palatino Linotype" pitchFamily="18" charset="0"/>
            </a:endParaRPr>
          </a:p>
          <a:p>
            <a:endParaRPr lang="en-US" sz="2100" dirty="0">
              <a:latin typeface="Palatino Linotype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ctrTitle"/>
          </p:nvPr>
        </p:nvSpPr>
        <p:spPr>
          <a:xfrm>
            <a:off x="755650" y="2565400"/>
            <a:ext cx="7772400" cy="1470025"/>
          </a:xfrm>
        </p:spPr>
        <p:txBody>
          <a:bodyPr/>
          <a:lstStyle/>
          <a:p>
            <a:pPr>
              <a:defRPr/>
            </a:pPr>
            <a:r>
              <a:rPr lang="en-US" b="1" dirty="0" err="1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Дентални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 </a:t>
            </a:r>
            <a:r>
              <a:rPr lang="en-US" b="1" dirty="0" err="1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плак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 (</a:t>
            </a:r>
            <a:r>
              <a:rPr lang="en-US" b="1" dirty="0" err="1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биофилм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)</a:t>
            </a:r>
            <a:endParaRPr lang="en-US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864840"/>
          </a:xfrm>
        </p:spPr>
        <p:txBody>
          <a:bodyPr/>
          <a:lstStyle/>
          <a:p>
            <a:r>
              <a:rPr lang="en-US" sz="3200" b="1" dirty="0" err="1">
                <a:solidFill>
                  <a:schemeClr val="tx2"/>
                </a:solidFill>
                <a:latin typeface="Palatino Linotype" pitchFamily="18" charset="0"/>
              </a:rPr>
              <a:t>Дентални</a:t>
            </a:r>
            <a:r>
              <a:rPr lang="en-US" sz="3200" b="1" dirty="0">
                <a:solidFill>
                  <a:schemeClr val="tx2"/>
                </a:solidFill>
                <a:latin typeface="Palatino Linotype" pitchFamily="18" charset="0"/>
              </a:rPr>
              <a:t> </a:t>
            </a:r>
            <a:r>
              <a:rPr lang="en-US" sz="3200" b="1" dirty="0" err="1">
                <a:solidFill>
                  <a:schemeClr val="tx2"/>
                </a:solidFill>
                <a:latin typeface="Palatino Linotype" pitchFamily="18" charset="0"/>
              </a:rPr>
              <a:t>плак</a:t>
            </a:r>
            <a:endParaRPr lang="en-US" sz="3200" b="1" dirty="0">
              <a:solidFill>
                <a:schemeClr val="tx2"/>
              </a:solidFill>
              <a:latin typeface="Palatino Linotype" pitchFamily="18" charset="0"/>
            </a:endParaRP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>
          <a:xfrm>
            <a:off x="1" y="908720"/>
            <a:ext cx="5796135" cy="5643562"/>
          </a:xfrm>
        </p:spPr>
        <p:txBody>
          <a:bodyPr/>
          <a:lstStyle/>
          <a:p>
            <a:pPr>
              <a:buClr>
                <a:schemeClr val="tx1"/>
              </a:buClr>
            </a:pPr>
            <a:r>
              <a:rPr lang="en-US" sz="1900" dirty="0" err="1">
                <a:solidFill>
                  <a:srgbClr val="C00000"/>
                </a:solidFill>
                <a:latin typeface="Palatino Linotype" pitchFamily="18" charset="0"/>
              </a:rPr>
              <a:t>Дентални</a:t>
            </a:r>
            <a:r>
              <a:rPr lang="en-US" sz="1900" dirty="0">
                <a:solidFill>
                  <a:srgbClr val="C00000"/>
                </a:solidFill>
                <a:latin typeface="Palatino Linotype" pitchFamily="18" charset="0"/>
              </a:rPr>
              <a:t> </a:t>
            </a:r>
            <a:r>
              <a:rPr lang="en-US" sz="1900" dirty="0" err="1">
                <a:solidFill>
                  <a:srgbClr val="C00000"/>
                </a:solidFill>
                <a:latin typeface="Palatino Linotype" pitchFamily="18" charset="0"/>
              </a:rPr>
              <a:t>плак</a:t>
            </a:r>
            <a:r>
              <a:rPr lang="en-US" sz="1900" dirty="0">
                <a:solidFill>
                  <a:srgbClr val="C00000"/>
                </a:solidFill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је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безбојна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лепљива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маса</a:t>
            </a:r>
            <a:r>
              <a:rPr lang="en-US" sz="1900" dirty="0">
                <a:latin typeface="Palatino Linotype" pitchFamily="18" charset="0"/>
              </a:rPr>
              <a:t> (</a:t>
            </a:r>
            <a:r>
              <a:rPr lang="en-US" sz="1900" dirty="0" err="1">
                <a:latin typeface="Palatino Linotype" pitchFamily="18" charset="0"/>
              </a:rPr>
              <a:t>биофилм</a:t>
            </a:r>
            <a:r>
              <a:rPr lang="en-US" sz="1900" dirty="0">
                <a:latin typeface="Palatino Linotype" pitchFamily="18" charset="0"/>
              </a:rPr>
              <a:t>) </a:t>
            </a:r>
            <a:r>
              <a:rPr lang="en-US" sz="1900" dirty="0" err="1">
                <a:latin typeface="Palatino Linotype" pitchFamily="18" charset="0"/>
              </a:rPr>
              <a:t>која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се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ствара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на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зубима</a:t>
            </a:r>
            <a:r>
              <a:rPr lang="en-US" sz="1900" dirty="0">
                <a:latin typeface="Palatino Linotype" pitchFamily="18" charset="0"/>
              </a:rPr>
              <a:t>, </a:t>
            </a:r>
            <a:r>
              <a:rPr lang="en-US" sz="1900" dirty="0" err="1">
                <a:latin typeface="Palatino Linotype" pitchFamily="18" charset="0"/>
              </a:rPr>
              <a:t>али</a:t>
            </a:r>
            <a:r>
              <a:rPr lang="en-US" sz="1900" dirty="0">
                <a:latin typeface="Palatino Linotype" pitchFamily="18" charset="0"/>
              </a:rPr>
              <a:t> и </a:t>
            </a:r>
            <a:r>
              <a:rPr lang="en-US" sz="1900" dirty="0" err="1">
                <a:latin typeface="Palatino Linotype" pitchFamily="18" charset="0"/>
              </a:rPr>
              <a:t>на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другим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местима</a:t>
            </a:r>
            <a:r>
              <a:rPr lang="en-US" sz="1900" dirty="0">
                <a:latin typeface="Palatino Linotype" pitchFamily="18" charset="0"/>
              </a:rPr>
              <a:t> у </a:t>
            </a:r>
            <a:r>
              <a:rPr lang="en-US" sz="1900" dirty="0" err="1">
                <a:latin typeface="Palatino Linotype" pitchFamily="18" charset="0"/>
              </a:rPr>
              <a:t>усној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дупљи</a:t>
            </a:r>
            <a:r>
              <a:rPr lang="en-US" sz="1900" dirty="0">
                <a:latin typeface="Palatino Linotype" pitchFamily="18" charset="0"/>
              </a:rPr>
              <a:t> (</a:t>
            </a:r>
            <a:r>
              <a:rPr lang="en-US" sz="1900" dirty="0" err="1">
                <a:latin typeface="Palatino Linotype" pitchFamily="18" charset="0"/>
              </a:rPr>
              <a:t>десни</a:t>
            </a:r>
            <a:r>
              <a:rPr lang="en-US" sz="1900" dirty="0">
                <a:latin typeface="Palatino Linotype" pitchFamily="18" charset="0"/>
              </a:rPr>
              <a:t>, </a:t>
            </a:r>
            <a:r>
              <a:rPr lang="en-US" sz="1900" dirty="0" err="1">
                <a:latin typeface="Palatino Linotype" pitchFamily="18" charset="0"/>
              </a:rPr>
              <a:t>зубне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протезе</a:t>
            </a:r>
            <a:r>
              <a:rPr lang="en-US" sz="1900" dirty="0">
                <a:latin typeface="Palatino Linotype" pitchFamily="18" charset="0"/>
              </a:rPr>
              <a:t>, </a:t>
            </a:r>
            <a:r>
              <a:rPr lang="en-US" sz="1900" dirty="0" err="1">
                <a:latin typeface="Palatino Linotype" pitchFamily="18" charset="0"/>
              </a:rPr>
              <a:t>мостови</a:t>
            </a:r>
            <a:r>
              <a:rPr lang="en-US" sz="1900" dirty="0">
                <a:latin typeface="Palatino Linotype" pitchFamily="18" charset="0"/>
              </a:rPr>
              <a:t>)</a:t>
            </a:r>
          </a:p>
          <a:p>
            <a:endParaRPr lang="en-US" sz="1900" dirty="0">
              <a:latin typeface="Palatino Linotype" pitchFamily="18" charset="0"/>
            </a:endParaRPr>
          </a:p>
          <a:p>
            <a:r>
              <a:rPr lang="en-US" sz="1900" dirty="0" err="1">
                <a:latin typeface="Palatino Linotype" pitchFamily="18" charset="0"/>
              </a:rPr>
              <a:t>Плак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се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састоји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solidFill>
                  <a:srgbClr val="C00000"/>
                </a:solidFill>
                <a:latin typeface="Palatino Linotype" pitchFamily="18" charset="0"/>
              </a:rPr>
              <a:t>од</a:t>
            </a:r>
            <a:r>
              <a:rPr lang="en-US" sz="1900" dirty="0">
                <a:solidFill>
                  <a:srgbClr val="C00000"/>
                </a:solidFill>
                <a:latin typeface="Palatino Linotype" pitchFamily="18" charset="0"/>
              </a:rPr>
              <a:t> </a:t>
            </a:r>
            <a:r>
              <a:rPr lang="en-US" sz="1900" dirty="0" err="1">
                <a:solidFill>
                  <a:srgbClr val="C00000"/>
                </a:solidFill>
                <a:latin typeface="Palatino Linotype" pitchFamily="18" charset="0"/>
              </a:rPr>
              <a:t>великог</a:t>
            </a:r>
            <a:r>
              <a:rPr lang="en-US" sz="1900" dirty="0">
                <a:solidFill>
                  <a:srgbClr val="C00000"/>
                </a:solidFill>
                <a:latin typeface="Palatino Linotype" pitchFamily="18" charset="0"/>
              </a:rPr>
              <a:t> </a:t>
            </a:r>
            <a:r>
              <a:rPr lang="en-US" sz="1900" dirty="0" err="1">
                <a:solidFill>
                  <a:srgbClr val="C00000"/>
                </a:solidFill>
                <a:latin typeface="Palatino Linotype" pitchFamily="18" charset="0"/>
              </a:rPr>
              <a:t>броја</a:t>
            </a:r>
            <a:r>
              <a:rPr lang="en-US" sz="1900" dirty="0">
                <a:solidFill>
                  <a:srgbClr val="C00000"/>
                </a:solidFill>
                <a:latin typeface="Palatino Linotype" pitchFamily="18" charset="0"/>
              </a:rPr>
              <a:t> </a:t>
            </a:r>
            <a:r>
              <a:rPr lang="en-US" sz="1900" dirty="0" err="1">
                <a:solidFill>
                  <a:srgbClr val="C00000"/>
                </a:solidFill>
                <a:latin typeface="Palatino Linotype" pitchFamily="18" charset="0"/>
              </a:rPr>
              <a:t>бактерија</a:t>
            </a:r>
            <a:r>
              <a:rPr lang="en-US" sz="1900" dirty="0">
                <a:solidFill>
                  <a:srgbClr val="C00000"/>
                </a:solidFill>
                <a:latin typeface="Palatino Linotype" pitchFamily="18" charset="0"/>
              </a:rPr>
              <a:t> </a:t>
            </a:r>
            <a:r>
              <a:rPr lang="en-US" sz="1900" dirty="0" err="1">
                <a:solidFill>
                  <a:srgbClr val="C00000"/>
                </a:solidFill>
                <a:latin typeface="Palatino Linotype" pitchFamily="18" charset="0"/>
              </a:rPr>
              <a:t>повезаних</a:t>
            </a:r>
            <a:r>
              <a:rPr lang="en-US" sz="1900" dirty="0">
                <a:solidFill>
                  <a:srgbClr val="C00000"/>
                </a:solidFill>
                <a:latin typeface="Palatino Linotype" pitchFamily="18" charset="0"/>
              </a:rPr>
              <a:t> у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solidFill>
                  <a:srgbClr val="C00000"/>
                </a:solidFill>
                <a:latin typeface="Palatino Linotype" pitchFamily="18" charset="0"/>
              </a:rPr>
              <a:t>мукополисахаридни</a:t>
            </a:r>
            <a:r>
              <a:rPr lang="en-US" sz="1900" dirty="0">
                <a:solidFill>
                  <a:srgbClr val="C00000"/>
                </a:solidFill>
                <a:latin typeface="Palatino Linotype" pitchFamily="18" charset="0"/>
              </a:rPr>
              <a:t> </a:t>
            </a:r>
            <a:r>
              <a:rPr lang="en-US" sz="1900" dirty="0" err="1">
                <a:solidFill>
                  <a:srgbClr val="C00000"/>
                </a:solidFill>
                <a:latin typeface="Palatino Linotype" pitchFamily="18" charset="0"/>
              </a:rPr>
              <a:t>матрикс</a:t>
            </a:r>
            <a:r>
              <a:rPr lang="en-US" sz="1900" dirty="0">
                <a:solidFill>
                  <a:srgbClr val="C00000"/>
                </a:solidFill>
                <a:latin typeface="Palatino Linotype" pitchFamily="18" charset="0"/>
              </a:rPr>
              <a:t> </a:t>
            </a:r>
            <a:r>
              <a:rPr lang="en-US" sz="1900" dirty="0">
                <a:latin typeface="Palatino Linotype" pitchFamily="18" charset="0"/>
              </a:rPr>
              <a:t>и </a:t>
            </a:r>
            <a:r>
              <a:rPr lang="en-US" sz="1900" dirty="0" err="1">
                <a:latin typeface="Palatino Linotype" pitchFamily="18" charset="0"/>
              </a:rPr>
              <a:t>не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може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се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испрати</a:t>
            </a:r>
            <a:r>
              <a:rPr lang="en-US" sz="1900" dirty="0">
                <a:latin typeface="Palatino Linotype" pitchFamily="18" charset="0"/>
              </a:rPr>
              <a:t>, </a:t>
            </a:r>
            <a:r>
              <a:rPr lang="en-US" sz="1900" dirty="0" err="1">
                <a:latin typeface="Palatino Linotype" pitchFamily="18" charset="0"/>
              </a:rPr>
              <a:t>али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се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може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механички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одстранити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зубном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четкицом</a:t>
            </a:r>
            <a:endParaRPr lang="en-US" sz="1900" dirty="0">
              <a:latin typeface="Palatino Linotype" pitchFamily="18" charset="0"/>
            </a:endParaRPr>
          </a:p>
          <a:p>
            <a:endParaRPr lang="en-US" sz="1900" dirty="0">
              <a:latin typeface="Palatino Linotype" pitchFamily="18" charset="0"/>
            </a:endParaRPr>
          </a:p>
          <a:p>
            <a:r>
              <a:rPr lang="en-US" sz="1900" dirty="0" err="1">
                <a:latin typeface="Palatino Linotype" pitchFamily="18" charset="0"/>
              </a:rPr>
              <a:t>Његова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главна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особина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је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пријањање</a:t>
            </a:r>
            <a:r>
              <a:rPr lang="en-US" sz="1900" dirty="0">
                <a:latin typeface="Palatino Linotype" pitchFamily="18" charset="0"/>
              </a:rPr>
              <a:t> (</a:t>
            </a:r>
            <a:r>
              <a:rPr lang="en-US" sz="1900" dirty="0" err="1">
                <a:latin typeface="Palatino Linotype" pitchFamily="18" charset="0"/>
              </a:rPr>
              <a:t>чак</a:t>
            </a:r>
            <a:r>
              <a:rPr lang="en-US" sz="1900" dirty="0">
                <a:latin typeface="Palatino Linotype" pitchFamily="18" charset="0"/>
              </a:rPr>
              <a:t> и </a:t>
            </a:r>
            <a:r>
              <a:rPr lang="en-US" sz="1900" dirty="0" err="1">
                <a:latin typeface="Palatino Linotype" pitchFamily="18" charset="0"/>
              </a:rPr>
              <a:t>за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глатке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површине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зуба</a:t>
            </a:r>
            <a:r>
              <a:rPr lang="en-US" sz="1900" dirty="0">
                <a:latin typeface="Palatino Linotype" pitchFamily="18" charset="0"/>
              </a:rPr>
              <a:t>), а </a:t>
            </a:r>
            <a:r>
              <a:rPr lang="en-US" sz="1900" dirty="0" err="1">
                <a:latin typeface="Palatino Linotype" pitchFamily="18" charset="0"/>
              </a:rPr>
              <a:t>већ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неколико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минута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након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полирања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зуба</a:t>
            </a:r>
            <a:r>
              <a:rPr lang="en-US" sz="1900" dirty="0">
                <a:latin typeface="Palatino Linotype" pitchFamily="18" charset="0"/>
              </a:rPr>
              <a:t>, </a:t>
            </a:r>
            <a:r>
              <a:rPr lang="en-US" sz="1900" dirty="0" err="1">
                <a:latin typeface="Palatino Linotype" pitchFamily="18" charset="0"/>
              </a:rPr>
              <a:t>поново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почиње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да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се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ствара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из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пљувачке</a:t>
            </a:r>
            <a:r>
              <a:rPr lang="en-US" sz="1900" dirty="0">
                <a:latin typeface="Palatino Linotype" pitchFamily="18" charset="0"/>
              </a:rPr>
              <a:t>, у </a:t>
            </a:r>
            <a:r>
              <a:rPr lang="en-US" sz="1900" dirty="0" err="1">
                <a:latin typeface="Palatino Linotype" pitchFamily="18" charset="0"/>
              </a:rPr>
              <a:t>облику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веома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танког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слоја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који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облаже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зубе</a:t>
            </a:r>
            <a:endParaRPr lang="en-US" sz="1900" dirty="0">
              <a:latin typeface="Palatino Linotype" pitchFamily="18" charset="0"/>
            </a:endParaRPr>
          </a:p>
          <a:p>
            <a:endParaRPr lang="en-US" sz="1900" dirty="0">
              <a:latin typeface="Palatino Linotype" pitchFamily="18" charset="0"/>
            </a:endParaRPr>
          </a:p>
          <a:p>
            <a:r>
              <a:rPr lang="en-US" sz="1900" dirty="0" err="1">
                <a:latin typeface="Palatino Linotype" pitchFamily="18" charset="0"/>
              </a:rPr>
              <a:t>Плак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је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solidFill>
                  <a:srgbClr val="C00000"/>
                </a:solidFill>
                <a:latin typeface="Palatino Linotype" pitchFamily="18" charset="0"/>
              </a:rPr>
              <a:t>продукт</a:t>
            </a:r>
            <a:r>
              <a:rPr lang="en-US" sz="1900" dirty="0">
                <a:solidFill>
                  <a:srgbClr val="C00000"/>
                </a:solidFill>
                <a:latin typeface="Palatino Linotype" pitchFamily="18" charset="0"/>
              </a:rPr>
              <a:t> </a:t>
            </a:r>
            <a:r>
              <a:rPr lang="en-US" sz="1900" dirty="0" err="1">
                <a:solidFill>
                  <a:srgbClr val="C00000"/>
                </a:solidFill>
                <a:latin typeface="Palatino Linotype" pitchFamily="18" charset="0"/>
              </a:rPr>
              <a:t>размножавања</a:t>
            </a:r>
            <a:r>
              <a:rPr lang="en-US" sz="1900" dirty="0">
                <a:solidFill>
                  <a:srgbClr val="C00000"/>
                </a:solidFill>
                <a:latin typeface="Palatino Linotype" pitchFamily="18" charset="0"/>
              </a:rPr>
              <a:t> </a:t>
            </a:r>
            <a:r>
              <a:rPr lang="en-US" sz="1900" dirty="0" err="1">
                <a:solidFill>
                  <a:srgbClr val="C00000"/>
                </a:solidFill>
                <a:latin typeface="Palatino Linotype" pitchFamily="18" charset="0"/>
              </a:rPr>
              <a:t>микроорганизaмa</a:t>
            </a:r>
            <a:r>
              <a:rPr lang="en-US" sz="1900" dirty="0">
                <a:solidFill>
                  <a:srgbClr val="C00000"/>
                </a:solidFill>
                <a:latin typeface="Palatino Linotype" pitchFamily="18" charset="0"/>
              </a:rPr>
              <a:t> </a:t>
            </a:r>
            <a:r>
              <a:rPr lang="en-US" sz="1900" dirty="0">
                <a:latin typeface="Palatino Linotype" pitchFamily="18" charset="0"/>
              </a:rPr>
              <a:t>и</a:t>
            </a:r>
            <a:r>
              <a:rPr lang="en-US" sz="1900" dirty="0">
                <a:solidFill>
                  <a:srgbClr val="C00000"/>
                </a:solidFill>
                <a:latin typeface="Palatino Linotype" pitchFamily="18" charset="0"/>
              </a:rPr>
              <a:t> </a:t>
            </a:r>
            <a:r>
              <a:rPr lang="en-US" sz="1900" dirty="0" err="1">
                <a:solidFill>
                  <a:srgbClr val="C00000"/>
                </a:solidFill>
                <a:latin typeface="Palatino Linotype" pitchFamily="18" charset="0"/>
              </a:rPr>
              <a:t>њиховог</a:t>
            </a:r>
            <a:r>
              <a:rPr lang="en-US" sz="1900" dirty="0">
                <a:solidFill>
                  <a:srgbClr val="C00000"/>
                </a:solidFill>
                <a:latin typeface="Palatino Linotype" pitchFamily="18" charset="0"/>
              </a:rPr>
              <a:t> </a:t>
            </a:r>
            <a:r>
              <a:rPr lang="en-US" sz="1900" dirty="0" err="1">
                <a:solidFill>
                  <a:srgbClr val="C00000"/>
                </a:solidFill>
                <a:latin typeface="Palatino Linotype" pitchFamily="18" charset="0"/>
              </a:rPr>
              <a:t>метaбoлизмa</a:t>
            </a:r>
            <a:endParaRPr lang="en-US" sz="1900" dirty="0">
              <a:solidFill>
                <a:srgbClr val="C00000"/>
              </a:solidFill>
              <a:latin typeface="Palatino Linotype" pitchFamily="18" charset="0"/>
            </a:endParaRPr>
          </a:p>
        </p:txBody>
      </p:sp>
      <p:pic>
        <p:nvPicPr>
          <p:cNvPr id="26628" name="Picture 4" descr="http://mojstomatolog.net/images/plak%2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7" y="980728"/>
            <a:ext cx="3347864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8" descr="http://mojstomatolog.net/images/plak%2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3500438"/>
            <a:ext cx="3347864" cy="2448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333375"/>
            <a:ext cx="8642350" cy="6524625"/>
          </a:xfrm>
        </p:spPr>
        <p:txBody>
          <a:bodyPr/>
          <a:lstStyle/>
          <a:p>
            <a:pPr>
              <a:defRPr/>
            </a:pPr>
            <a:r>
              <a:rPr lang="sr-Cyrl-RS" sz="1900" dirty="0">
                <a:latin typeface="Palatino Linotype" pitchFamily="18" charset="0"/>
              </a:rPr>
              <a:t>Микроорганизми у денталном плаку су окружени </a:t>
            </a:r>
            <a:r>
              <a:rPr lang="sr-Cyrl-RS" sz="1900" dirty="0">
                <a:solidFill>
                  <a:srgbClr val="C00000"/>
                </a:solidFill>
                <a:latin typeface="Palatino Linotype" pitchFamily="18" charset="0"/>
              </a:rPr>
              <a:t>органским матриксом </a:t>
            </a:r>
            <a:r>
              <a:rPr lang="sr-Cyrl-RS" sz="1900" dirty="0">
                <a:latin typeface="Palatino Linotype" pitchFamily="18" charset="0"/>
              </a:rPr>
              <a:t>који чини 30% од укупне запремине зубног плака. Њега чине продукти домаћина као и продукти микроорганизама који су у саставу плака. У региону десни, протеини гингивалне течности се такође уграђују у плак </a:t>
            </a:r>
          </a:p>
          <a:p>
            <a:pPr>
              <a:defRPr/>
            </a:pPr>
            <a:r>
              <a:rPr lang="sr-Cyrl-RS" sz="1900" dirty="0">
                <a:latin typeface="Palatino Linotype" pitchFamily="18" charset="0"/>
              </a:rPr>
              <a:t>Органски матрикс служи као </a:t>
            </a:r>
            <a:r>
              <a:rPr lang="sr-Cyrl-RS" sz="1900" dirty="0">
                <a:solidFill>
                  <a:srgbClr val="C00000"/>
                </a:solidFill>
                <a:latin typeface="Palatino Linotype" pitchFamily="18" charset="0"/>
              </a:rPr>
              <a:t>резервоар хране </a:t>
            </a:r>
            <a:r>
              <a:rPr lang="sr-Cyrl-RS" sz="1900" dirty="0">
                <a:latin typeface="Palatino Linotype" pitchFamily="18" charset="0"/>
              </a:rPr>
              <a:t>и функционише као </a:t>
            </a:r>
            <a:r>
              <a:rPr lang="sr-Cyrl-RS" sz="1900" dirty="0">
                <a:solidFill>
                  <a:schemeClr val="tx2"/>
                </a:solidFill>
                <a:latin typeface="Palatino Linotype" pitchFamily="18" charset="0"/>
              </a:rPr>
              <a:t>цемент</a:t>
            </a:r>
            <a:r>
              <a:rPr lang="sr-Cyrl-RS" sz="1900" dirty="0">
                <a:latin typeface="Palatino Linotype" pitchFamily="18" charset="0"/>
              </a:rPr>
              <a:t> који </a:t>
            </a:r>
            <a:r>
              <a:rPr lang="sr-Cyrl-RS" sz="1900" dirty="0">
                <a:solidFill>
                  <a:srgbClr val="C00000"/>
                </a:solidFill>
                <a:latin typeface="Palatino Linotype" pitchFamily="18" charset="0"/>
              </a:rPr>
              <a:t>повезује</a:t>
            </a:r>
            <a:r>
              <a:rPr lang="sr-Cyrl-RS" sz="1900" dirty="0">
                <a:latin typeface="Palatino Linotype" pitchFamily="18" charset="0"/>
              </a:rPr>
              <a:t> микроорганизме како међусобно тако и за различите површине</a:t>
            </a:r>
          </a:p>
          <a:p>
            <a:pPr>
              <a:defRPr/>
            </a:pPr>
            <a:endParaRPr lang="sr-Cyrl-RS" sz="1900" dirty="0">
              <a:latin typeface="Palatino Linotype" pitchFamily="18" charset="0"/>
            </a:endParaRPr>
          </a:p>
          <a:p>
            <a:pPr>
              <a:defRPr/>
            </a:pPr>
            <a:r>
              <a:rPr lang="sr-Cyrl-RS" sz="1900" dirty="0">
                <a:latin typeface="Palatino Linotype" pitchFamily="18" charset="0"/>
              </a:rPr>
              <a:t>Плак се нарочито ствара у случају </a:t>
            </a:r>
            <a:r>
              <a:rPr lang="sr-Cyrl-RS" sz="1900" b="1" dirty="0">
                <a:solidFill>
                  <a:srgbClr val="C00000"/>
                </a:solidFill>
                <a:latin typeface="Palatino Linotype" pitchFamily="18" charset="0"/>
              </a:rPr>
              <a:t>лоше хигијене зуба</a:t>
            </a:r>
            <a:r>
              <a:rPr lang="sr-Cyrl-RS" sz="1900" dirty="0">
                <a:latin typeface="Palatino Linotype" pitchFamily="18" charset="0"/>
              </a:rPr>
              <a:t>. Најчешћа места на којима се формира су оклузионе пукотине између зуба или у гингиваном сулкусу</a:t>
            </a:r>
          </a:p>
          <a:p>
            <a:pPr>
              <a:defRPr/>
            </a:pPr>
            <a:endParaRPr lang="sr-Cyrl-RS" sz="1900" dirty="0">
              <a:latin typeface="Palatino Linotype" pitchFamily="18" charset="0"/>
            </a:endParaRPr>
          </a:p>
          <a:p>
            <a:pPr>
              <a:defRPr/>
            </a:pPr>
            <a:r>
              <a:rPr lang="sr-Cyrl-RS" sz="1900" dirty="0">
                <a:latin typeface="Palatino Linotype" pitchFamily="18" charset="0"/>
              </a:rPr>
              <a:t>На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sr-Cyrl-RS" sz="1900" dirty="0">
                <a:latin typeface="Palatino Linotype" pitchFamily="18" charset="0"/>
              </a:rPr>
              <a:t>основу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sr-Cyrl-RS" sz="1900" dirty="0">
                <a:latin typeface="Palatino Linotype" pitchFamily="18" charset="0"/>
              </a:rPr>
              <a:t>положаја</a:t>
            </a:r>
            <a:r>
              <a:rPr lang="en-US" sz="1900" dirty="0">
                <a:latin typeface="Palatino Linotype" pitchFamily="18" charset="0"/>
              </a:rPr>
              <a:t>, </a:t>
            </a:r>
            <a:r>
              <a:rPr lang="sr-Cyrl-RS" sz="1900" dirty="0">
                <a:latin typeface="Palatino Linotype" pitchFamily="18" charset="0"/>
              </a:rPr>
              <a:t>дентални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sr-Cyrl-RS" sz="1900" dirty="0">
                <a:latin typeface="Palatino Linotype" pitchFamily="18" charset="0"/>
              </a:rPr>
              <a:t>плак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sr-Cyrl-RS" sz="1900" dirty="0">
                <a:latin typeface="Palatino Linotype" pitchFamily="18" charset="0"/>
              </a:rPr>
              <a:t>можемо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sr-Cyrl-RS" sz="1900" dirty="0">
                <a:latin typeface="Palatino Linotype" pitchFamily="18" charset="0"/>
              </a:rPr>
              <a:t>поделити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sr-Cyrl-RS" sz="1900" dirty="0">
                <a:latin typeface="Palatino Linotype" pitchFamily="18" charset="0"/>
              </a:rPr>
              <a:t>на</a:t>
            </a:r>
            <a:r>
              <a:rPr lang="en-US" sz="1900" dirty="0">
                <a:latin typeface="Palatino Linotype" pitchFamily="18" charset="0"/>
              </a:rPr>
              <a:t>:</a:t>
            </a:r>
          </a:p>
          <a:p>
            <a:pPr indent="14288">
              <a:buFont typeface="Arial" charset="0"/>
              <a:buNone/>
              <a:defRPr/>
            </a:pPr>
            <a:r>
              <a:rPr lang="sr-Cyrl-RS" sz="1900" dirty="0">
                <a:latin typeface="Palatino Linotype" pitchFamily="18" charset="0"/>
              </a:rPr>
              <a:t>- </a:t>
            </a:r>
            <a:r>
              <a:rPr lang="sr-Cyrl-RS" sz="1900" b="1" dirty="0">
                <a:solidFill>
                  <a:srgbClr val="C00000"/>
                </a:solidFill>
                <a:latin typeface="Palatino Linotype" pitchFamily="18" charset="0"/>
              </a:rPr>
              <a:t>Супрагингивални</a:t>
            </a:r>
            <a:r>
              <a:rPr lang="en-US" sz="1900" b="1" dirty="0">
                <a:solidFill>
                  <a:srgbClr val="C00000"/>
                </a:solidFill>
                <a:latin typeface="Palatino Linotype" pitchFamily="18" charset="0"/>
              </a:rPr>
              <a:t> </a:t>
            </a:r>
            <a:r>
              <a:rPr lang="sr-Cyrl-RS" sz="1900" b="1" dirty="0">
                <a:solidFill>
                  <a:srgbClr val="C00000"/>
                </a:solidFill>
                <a:latin typeface="Palatino Linotype" pitchFamily="18" charset="0"/>
              </a:rPr>
              <a:t>плак</a:t>
            </a:r>
            <a:r>
              <a:rPr lang="en-US" sz="1900" b="1" dirty="0">
                <a:solidFill>
                  <a:srgbClr val="C00000"/>
                </a:solidFill>
                <a:latin typeface="Palatino Linotype" pitchFamily="18" charset="0"/>
              </a:rPr>
              <a:t> </a:t>
            </a:r>
            <a:r>
              <a:rPr lang="en-US" sz="1900" dirty="0">
                <a:latin typeface="Palatino Linotype" pitchFamily="18" charset="0"/>
              </a:rPr>
              <a:t>- </a:t>
            </a:r>
            <a:r>
              <a:rPr lang="sr-Cyrl-RS" sz="1900" dirty="0">
                <a:latin typeface="Palatino Linotype" pitchFamily="18" charset="0"/>
              </a:rPr>
              <a:t>који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sr-Cyrl-RS" sz="1900" dirty="0">
                <a:latin typeface="Palatino Linotype" pitchFamily="18" charset="0"/>
              </a:rPr>
              <a:t>се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sr-Cyrl-RS" sz="1900" dirty="0">
                <a:latin typeface="Palatino Linotype" pitchFamily="18" charset="0"/>
              </a:rPr>
              <a:t>ствара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sr-Cyrl-RS" sz="1900" dirty="0">
                <a:latin typeface="Palatino Linotype" pitchFamily="18" charset="0"/>
              </a:rPr>
              <a:t>изнад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sr-Cyrl-RS" sz="1900" dirty="0">
                <a:latin typeface="Palatino Linotype" pitchFamily="18" charset="0"/>
              </a:rPr>
              <a:t>нивоа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sr-Cyrl-RS" sz="1900" dirty="0">
                <a:latin typeface="Palatino Linotype" pitchFamily="18" charset="0"/>
              </a:rPr>
              <a:t>гингиве</a:t>
            </a:r>
            <a:r>
              <a:rPr lang="en-US" sz="1900" dirty="0">
                <a:latin typeface="Palatino Linotype" pitchFamily="18" charset="0"/>
              </a:rPr>
              <a:t>. </a:t>
            </a:r>
            <a:r>
              <a:rPr lang="sr-Cyrl-RS" sz="1900" dirty="0">
                <a:latin typeface="Palatino Linotype" pitchFamily="18" charset="0"/>
              </a:rPr>
              <a:t>Наслаге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sr-Cyrl-RS" sz="1900" dirty="0">
                <a:latin typeface="Palatino Linotype" pitchFamily="18" charset="0"/>
              </a:rPr>
              <a:t>овог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sr-Cyrl-RS" sz="1900" dirty="0">
                <a:latin typeface="Palatino Linotype" pitchFamily="18" charset="0"/>
              </a:rPr>
              <a:t>плака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sr-Cyrl-RS" sz="1900" dirty="0">
                <a:latin typeface="Palatino Linotype" pitchFamily="18" charset="0"/>
              </a:rPr>
              <a:t>могу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sr-Cyrl-RS" sz="1900" dirty="0">
                <a:latin typeface="Palatino Linotype" pitchFamily="18" charset="0"/>
              </a:rPr>
              <a:t>бити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sr-Cyrl-RS" sz="1900" dirty="0">
                <a:latin typeface="Palatino Linotype" pitchFamily="18" charset="0"/>
              </a:rPr>
              <a:t>врло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sr-Cyrl-RS" sz="1900" dirty="0">
                <a:latin typeface="Palatino Linotype" pitchFamily="18" charset="0"/>
              </a:rPr>
              <a:t>танке</a:t>
            </a:r>
            <a:r>
              <a:rPr lang="en-US" sz="1900" dirty="0">
                <a:latin typeface="Palatino Linotype" pitchFamily="18" charset="0"/>
              </a:rPr>
              <a:t>, </a:t>
            </a:r>
            <a:r>
              <a:rPr lang="sr-Cyrl-RS" sz="1900" dirty="0">
                <a:latin typeface="Palatino Linotype" pitchFamily="18" charset="0"/>
              </a:rPr>
              <a:t>а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sr-Cyrl-RS" sz="1900" dirty="0">
                <a:latin typeface="Palatino Linotype" pitchFamily="18" charset="0"/>
              </a:rPr>
              <a:t>некада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sr-Cyrl-RS" sz="1900" dirty="0">
                <a:latin typeface="Palatino Linotype" pitchFamily="18" charset="0"/>
              </a:rPr>
              <a:t>су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sr-Cyrl-RS" sz="1900" dirty="0">
                <a:latin typeface="Palatino Linotype" pitchFamily="18" charset="0"/>
              </a:rPr>
              <a:t>голим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sr-Cyrl-RS" sz="1900" dirty="0">
                <a:latin typeface="Palatino Linotype" pitchFamily="18" charset="0"/>
              </a:rPr>
              <a:t>оком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sr-Cyrl-RS" sz="1900" dirty="0">
                <a:latin typeface="Palatino Linotype" pitchFamily="18" charset="0"/>
              </a:rPr>
              <a:t>видљиве</a:t>
            </a:r>
            <a:r>
              <a:rPr lang="en-US" sz="1900" dirty="0">
                <a:latin typeface="Palatino Linotype" pitchFamily="18" charset="0"/>
              </a:rPr>
              <a:t>. </a:t>
            </a:r>
            <a:r>
              <a:rPr lang="sr-Cyrl-RS" sz="1900" dirty="0">
                <a:latin typeface="Palatino Linotype" pitchFamily="18" charset="0"/>
              </a:rPr>
              <a:t>Он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sr-Cyrl-RS" sz="1900" dirty="0">
                <a:latin typeface="Palatino Linotype" pitchFamily="18" charset="0"/>
              </a:rPr>
              <a:t>се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sr-Cyrl-RS" sz="1900" dirty="0">
                <a:latin typeface="Palatino Linotype" pitchFamily="18" charset="0"/>
              </a:rPr>
              <a:t>клинички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sr-Cyrl-RS" sz="1900" dirty="0">
                <a:latin typeface="Palatino Linotype" pitchFamily="18" charset="0"/>
              </a:rPr>
              <a:t>може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sr-Cyrl-RS" sz="1900" dirty="0">
                <a:latin typeface="Palatino Linotype" pitchFamily="18" charset="0"/>
              </a:rPr>
              <a:t>веома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sr-Cyrl-RS" sz="1900" dirty="0">
                <a:latin typeface="Palatino Linotype" pitchFamily="18" charset="0"/>
              </a:rPr>
              <a:t>лако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sr-Cyrl-RS" sz="1900" dirty="0">
                <a:latin typeface="Palatino Linotype" pitchFamily="18" charset="0"/>
              </a:rPr>
              <a:t>открити</a:t>
            </a:r>
            <a:r>
              <a:rPr lang="en-US" sz="1900" dirty="0">
                <a:latin typeface="Palatino Linotype" pitchFamily="18" charset="0"/>
              </a:rPr>
              <a:t>, </a:t>
            </a:r>
            <a:r>
              <a:rPr lang="sr-Cyrl-RS" sz="1900" dirty="0">
                <a:latin typeface="Palatino Linotype" pitchFamily="18" charset="0"/>
              </a:rPr>
              <a:t>било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sr-Cyrl-RS" sz="1900" dirty="0">
                <a:latin typeface="Palatino Linotype" pitchFamily="18" charset="0"/>
              </a:rPr>
              <a:t>сондом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sr-Cyrl-RS" sz="1900" dirty="0">
                <a:latin typeface="Palatino Linotype" pitchFamily="18" charset="0"/>
              </a:rPr>
              <a:t>било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sr-Cyrl-RS" sz="1900" dirty="0">
                <a:latin typeface="Palatino Linotype" pitchFamily="18" charset="0"/>
              </a:rPr>
              <a:t>бојењем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sr-Cyrl-RS" sz="1900" dirty="0">
                <a:latin typeface="Palatino Linotype" pitchFamily="18" charset="0"/>
              </a:rPr>
              <a:t>специјалним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sr-Cyrl-RS" sz="1900" dirty="0">
                <a:latin typeface="Palatino Linotype" pitchFamily="18" charset="0"/>
              </a:rPr>
              <a:t>бојама</a:t>
            </a:r>
          </a:p>
          <a:p>
            <a:pPr indent="14288">
              <a:buFont typeface="Arial" charset="0"/>
              <a:buNone/>
              <a:defRPr/>
            </a:pPr>
            <a:r>
              <a:rPr lang="sr-Cyrl-RS" sz="1900" dirty="0">
                <a:latin typeface="Palatino Linotype" pitchFamily="18" charset="0"/>
              </a:rPr>
              <a:t>- </a:t>
            </a:r>
            <a:r>
              <a:rPr lang="sr-Cyrl-RS" sz="1900" b="1" dirty="0">
                <a:solidFill>
                  <a:srgbClr val="C00000"/>
                </a:solidFill>
                <a:latin typeface="Palatino Linotype" pitchFamily="18" charset="0"/>
              </a:rPr>
              <a:t>Субгингивални</a:t>
            </a:r>
            <a:r>
              <a:rPr lang="en-US" sz="1900" b="1" dirty="0">
                <a:solidFill>
                  <a:srgbClr val="C00000"/>
                </a:solidFill>
                <a:latin typeface="Palatino Linotype" pitchFamily="18" charset="0"/>
              </a:rPr>
              <a:t> </a:t>
            </a:r>
            <a:r>
              <a:rPr lang="sr-Cyrl-RS" sz="1900" b="1" dirty="0">
                <a:solidFill>
                  <a:srgbClr val="C00000"/>
                </a:solidFill>
                <a:latin typeface="Palatino Linotype" pitchFamily="18" charset="0"/>
              </a:rPr>
              <a:t>плак</a:t>
            </a:r>
            <a:r>
              <a:rPr lang="en-US" sz="1900" b="1" dirty="0">
                <a:solidFill>
                  <a:srgbClr val="C00000"/>
                </a:solidFill>
                <a:latin typeface="Palatino Linotype" pitchFamily="18" charset="0"/>
              </a:rPr>
              <a:t> </a:t>
            </a:r>
            <a:r>
              <a:rPr lang="en-US" sz="1900" dirty="0">
                <a:latin typeface="Palatino Linotype" pitchFamily="18" charset="0"/>
              </a:rPr>
              <a:t>- </a:t>
            </a:r>
            <a:r>
              <a:rPr lang="sr-Cyrl-RS" sz="1900" dirty="0">
                <a:latin typeface="Palatino Linotype" pitchFamily="18" charset="0"/>
              </a:rPr>
              <a:t>се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sr-Cyrl-RS" sz="1900" dirty="0">
                <a:latin typeface="Palatino Linotype" pitchFamily="18" charset="0"/>
              </a:rPr>
              <a:t>накупља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sr-Cyrl-RS" sz="1900" dirty="0">
                <a:latin typeface="Palatino Linotype" pitchFamily="18" charset="0"/>
              </a:rPr>
              <a:t>испод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sr-Cyrl-RS" sz="1900" dirty="0">
                <a:latin typeface="Palatino Linotype" pitchFamily="18" charset="0"/>
              </a:rPr>
              <a:t>гингиве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sr-Cyrl-RS" sz="1900" dirty="0">
                <a:latin typeface="Palatino Linotype" pitchFamily="18" charset="0"/>
              </a:rPr>
              <a:t>зуба</a:t>
            </a:r>
            <a:r>
              <a:rPr lang="en-US" sz="1900" dirty="0">
                <a:latin typeface="Palatino Linotype" pitchFamily="18" charset="0"/>
              </a:rPr>
              <a:t>. </a:t>
            </a:r>
            <a:r>
              <a:rPr lang="sr-Cyrl-RS" sz="1900" dirty="0">
                <a:latin typeface="Palatino Linotype" pitchFamily="18" charset="0"/>
              </a:rPr>
              <a:t>Он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sr-Cyrl-RS" sz="1900" dirty="0">
                <a:latin typeface="Palatino Linotype" pitchFamily="18" charset="0"/>
              </a:rPr>
              <a:t>се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sr-Cyrl-RS" sz="1900" dirty="0">
                <a:latin typeface="Palatino Linotype" pitchFamily="18" charset="0"/>
              </a:rPr>
              <a:t>не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sr-Cyrl-RS" sz="1900" dirty="0">
                <a:latin typeface="Palatino Linotype" pitchFamily="18" charset="0"/>
              </a:rPr>
              <a:t>може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sr-Cyrl-RS" sz="1900" dirty="0">
                <a:latin typeface="Palatino Linotype" pitchFamily="18" charset="0"/>
              </a:rPr>
              <a:t>директно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sr-Cyrl-RS" sz="1900" dirty="0">
                <a:latin typeface="Palatino Linotype" pitchFamily="18" charset="0"/>
              </a:rPr>
              <a:t>открити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sr-Cyrl-RS" sz="1900" dirty="0">
                <a:latin typeface="Palatino Linotype" pitchFamily="18" charset="0"/>
              </a:rPr>
              <a:t>тј</a:t>
            </a:r>
            <a:r>
              <a:rPr lang="en-US" sz="1900" dirty="0">
                <a:latin typeface="Palatino Linotype" pitchFamily="18" charset="0"/>
              </a:rPr>
              <a:t>. </a:t>
            </a:r>
            <a:r>
              <a:rPr lang="sr-Cyrl-RS" sz="1900" dirty="0">
                <a:latin typeface="Palatino Linotype" pitchFamily="18" charset="0"/>
              </a:rPr>
              <a:t>уколико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sr-Cyrl-RS" sz="1900" dirty="0">
                <a:latin typeface="Palatino Linotype" pitchFamily="18" charset="0"/>
              </a:rPr>
              <a:t>је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sr-Cyrl-RS" sz="1900" dirty="0">
                <a:latin typeface="Palatino Linotype" pitchFamily="18" charset="0"/>
              </a:rPr>
              <a:t>у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sr-Cyrl-RS" sz="1900" dirty="0">
                <a:latin typeface="Palatino Linotype" pitchFamily="18" charset="0"/>
              </a:rPr>
              <a:t>танком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sr-Cyrl-RS" sz="1900" dirty="0">
                <a:latin typeface="Palatino Linotype" pitchFamily="18" charset="0"/>
              </a:rPr>
              <a:t>слоју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sr-Cyrl-RS" sz="1900" dirty="0">
                <a:latin typeface="Palatino Linotype" pitchFamily="18" charset="0"/>
              </a:rPr>
              <a:t>немогуће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sr-Cyrl-RS" sz="1900" dirty="0">
                <a:latin typeface="Palatino Linotype" pitchFamily="18" charset="0"/>
              </a:rPr>
              <a:t>га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sr-Cyrl-RS" sz="1900" dirty="0">
                <a:latin typeface="Palatino Linotype" pitchFamily="18" charset="0"/>
              </a:rPr>
              <a:t>је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sr-Cyrl-RS" sz="1900" dirty="0">
                <a:latin typeface="Palatino Linotype" pitchFamily="18" charset="0"/>
              </a:rPr>
              <a:t>клинички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sr-Cyrl-RS" sz="1900" dirty="0">
                <a:latin typeface="Palatino Linotype" pitchFamily="18" charset="0"/>
              </a:rPr>
              <a:t>открити</a:t>
            </a:r>
            <a:endParaRPr lang="en-US" sz="1900" dirty="0">
              <a:latin typeface="Palatino Linotype" pitchFamily="18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0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08720"/>
            <a:ext cx="8553450" cy="5949280"/>
          </a:xfrm>
        </p:spPr>
        <p:txBody>
          <a:bodyPr/>
          <a:lstStyle/>
          <a:p>
            <a:pPr>
              <a:defRPr/>
            </a:pPr>
            <a:r>
              <a:rPr lang="sr-Cyrl-RS" sz="2500" b="1" dirty="0">
                <a:solidFill>
                  <a:schemeClr val="accent1">
                    <a:lumMod val="75000"/>
                  </a:schemeClr>
                </a:solidFill>
                <a:latin typeface="Palatino Linotype" pitchFamily="18" charset="0"/>
              </a:rPr>
              <a:t>Супрагингивални плак </a:t>
            </a:r>
            <a:r>
              <a:rPr lang="sr-Cyrl-RS" sz="2500" dirty="0">
                <a:latin typeface="Palatino Linotype" pitchFamily="18" charset="0"/>
              </a:rPr>
              <a:t>обухвата:</a:t>
            </a:r>
          </a:p>
          <a:p>
            <a:pPr>
              <a:defRPr/>
            </a:pPr>
            <a:endParaRPr lang="sr-Cyrl-RS" sz="2500" dirty="0">
              <a:latin typeface="Palatino Linotype" pitchFamily="18" charset="0"/>
            </a:endParaRPr>
          </a:p>
          <a:p>
            <a:pPr marL="536575" indent="-536575">
              <a:buFont typeface="Arial" charset="0"/>
              <a:buNone/>
              <a:defRPr/>
            </a:pPr>
            <a:r>
              <a:rPr lang="sr-Cyrl-RS" sz="2500" dirty="0">
                <a:latin typeface="Palatino Linotype" pitchFamily="18" charset="0"/>
              </a:rPr>
              <a:t>     </a:t>
            </a:r>
            <a:r>
              <a:rPr lang="sr-Cyrl-RS" sz="2000" dirty="0">
                <a:latin typeface="Palatino Linotype" pitchFamily="18" charset="0"/>
              </a:rPr>
              <a:t>- </a:t>
            </a:r>
            <a:r>
              <a:rPr lang="sr-Cyrl-RS" sz="2100" dirty="0">
                <a:latin typeface="Palatino Linotype" pitchFamily="18" charset="0"/>
              </a:rPr>
              <a:t>плак на фисурама (јамицама) зуба: углавном на моларним зубима (кутњацима)</a:t>
            </a:r>
          </a:p>
          <a:p>
            <a:pPr marL="536575" indent="-179388">
              <a:buFontTx/>
              <a:buChar char="-"/>
              <a:defRPr/>
            </a:pPr>
            <a:r>
              <a:rPr lang="sr-Cyrl-RS" sz="2100" dirty="0">
                <a:latin typeface="Palatino Linotype" pitchFamily="18" charset="0"/>
              </a:rPr>
              <a:t>плак апроксималних (бочних) површина зуба: јавља се на местима контак</a:t>
            </a:r>
            <a:r>
              <a:rPr lang="en-US" sz="2100" dirty="0">
                <a:latin typeface="Palatino Linotype" pitchFamily="18" charset="0"/>
              </a:rPr>
              <a:t>a</a:t>
            </a:r>
            <a:r>
              <a:rPr lang="sr-Cyrl-RS" sz="2100" dirty="0">
                <a:latin typeface="Palatino Linotype" pitchFamily="18" charset="0"/>
              </a:rPr>
              <a:t>та зуба</a:t>
            </a:r>
          </a:p>
          <a:p>
            <a:pPr marL="536575" indent="-179388">
              <a:buFontTx/>
              <a:buChar char="-"/>
              <a:defRPr/>
            </a:pPr>
            <a:r>
              <a:rPr lang="sr-Cyrl-RS" sz="2100" dirty="0">
                <a:latin typeface="Palatino Linotype" pitchFamily="18" charset="0"/>
              </a:rPr>
              <a:t>плак глатких површина (на зубима, букалној и непчаној површини)</a:t>
            </a:r>
          </a:p>
          <a:p>
            <a:pPr marL="536575" indent="-179388">
              <a:buFont typeface="Arial" charset="0"/>
              <a:buNone/>
              <a:defRPr/>
            </a:pPr>
            <a:endParaRPr lang="sr-Cyrl-RS" sz="2000" dirty="0">
              <a:latin typeface="Palatino Linotype" pitchFamily="18" charset="0"/>
            </a:endParaRPr>
          </a:p>
          <a:p>
            <a:pPr marL="536575" indent="-536575">
              <a:defRPr/>
            </a:pPr>
            <a:r>
              <a:rPr lang="sr-Cyrl-RS" sz="2500" b="1" dirty="0">
                <a:solidFill>
                  <a:schemeClr val="accent1">
                    <a:lumMod val="75000"/>
                  </a:schemeClr>
                </a:solidFill>
                <a:latin typeface="Palatino Linotype" pitchFamily="18" charset="0"/>
              </a:rPr>
              <a:t>Субгингивални плак </a:t>
            </a:r>
            <a:r>
              <a:rPr lang="sr-Cyrl-RS" sz="2500" dirty="0">
                <a:latin typeface="Palatino Linotype" pitchFamily="18" charset="0"/>
              </a:rPr>
              <a:t>се обично јавља при употреби протетских и ортодонтских апарата:</a:t>
            </a:r>
          </a:p>
          <a:p>
            <a:pPr marL="536575" indent="-536575">
              <a:defRPr/>
            </a:pPr>
            <a:endParaRPr lang="sr-Cyrl-RS" sz="2500" dirty="0">
              <a:latin typeface="Palatino Linotype" pitchFamily="18" charset="0"/>
            </a:endParaRPr>
          </a:p>
          <a:p>
            <a:pPr marL="715963" indent="-179388">
              <a:buFont typeface="Arial" charset="0"/>
              <a:buNone/>
              <a:defRPr/>
            </a:pPr>
            <a:r>
              <a:rPr lang="sr-Cyrl-RS" sz="2000" dirty="0">
                <a:latin typeface="Palatino Linotype" pitchFamily="18" charset="0"/>
              </a:rPr>
              <a:t>- </a:t>
            </a:r>
            <a:r>
              <a:rPr lang="sr-Cyrl-RS" sz="2100" dirty="0">
                <a:latin typeface="Palatino Linotype" pitchFamily="18" charset="0"/>
              </a:rPr>
              <a:t>плак повезан са протетским надокнадама (потпуне или парцијалне протезе)</a:t>
            </a:r>
          </a:p>
          <a:p>
            <a:pPr marL="536575" indent="0">
              <a:buFont typeface="Arial" charset="0"/>
              <a:buNone/>
              <a:defRPr/>
            </a:pPr>
            <a:r>
              <a:rPr lang="sr-Cyrl-RS" sz="2100" dirty="0">
                <a:latin typeface="Palatino Linotype" pitchFamily="18" charset="0"/>
              </a:rPr>
              <a:t>- плак повезан са ортодонтским апаратима</a:t>
            </a:r>
            <a:endParaRPr lang="sr-Cyrl-RS" sz="2000" dirty="0">
              <a:latin typeface="Palatino Linotype" pitchFamily="18" charset="0"/>
            </a:endParaRPr>
          </a:p>
          <a:p>
            <a:pPr marL="536575" indent="-536575">
              <a:defRPr/>
            </a:pPr>
            <a:endParaRPr lang="en-US" sz="2000" dirty="0">
              <a:latin typeface="Palatino Linotype" pitchFamily="18" charset="0"/>
            </a:endParaRPr>
          </a:p>
        </p:txBody>
      </p:sp>
      <p:pic>
        <p:nvPicPr>
          <p:cNvPr id="40962" name="Picture 2" descr="Image result for subgingival plaqu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0"/>
            <a:ext cx="3131841" cy="18238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620688"/>
            <a:ext cx="7458075" cy="552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3275856" y="0"/>
            <a:ext cx="6059016" cy="1143000"/>
          </a:xfrm>
        </p:spPr>
        <p:txBody>
          <a:bodyPr/>
          <a:lstStyle/>
          <a:p>
            <a:r>
              <a:rPr lang="en-US" sz="3200" b="1" dirty="0" err="1">
                <a:solidFill>
                  <a:schemeClr val="tx2"/>
                </a:solidFill>
                <a:latin typeface="Palatino Linotype" pitchFamily="18" charset="0"/>
              </a:rPr>
              <a:t>Формирање</a:t>
            </a:r>
            <a:r>
              <a:rPr lang="en-US" sz="3200" b="1" dirty="0">
                <a:solidFill>
                  <a:schemeClr val="tx2"/>
                </a:solidFill>
                <a:latin typeface="Palatino Linotype" pitchFamily="18" charset="0"/>
              </a:rPr>
              <a:t> </a:t>
            </a:r>
            <a:r>
              <a:rPr lang="en-US" sz="3200" b="1" dirty="0" err="1">
                <a:solidFill>
                  <a:schemeClr val="tx2"/>
                </a:solidFill>
                <a:latin typeface="Palatino Linotype" pitchFamily="18" charset="0"/>
              </a:rPr>
              <a:t>зубног</a:t>
            </a:r>
            <a:r>
              <a:rPr lang="en-US" sz="3200" b="1" dirty="0">
                <a:solidFill>
                  <a:schemeClr val="tx2"/>
                </a:solidFill>
                <a:latin typeface="Palatino Linotype" pitchFamily="18" charset="0"/>
              </a:rPr>
              <a:t> </a:t>
            </a:r>
            <a:r>
              <a:rPr lang="en-US" sz="3200" b="1" dirty="0" err="1">
                <a:solidFill>
                  <a:schemeClr val="tx2"/>
                </a:solidFill>
                <a:latin typeface="Palatino Linotype" pitchFamily="18" charset="0"/>
              </a:rPr>
              <a:t>плака</a:t>
            </a:r>
            <a:endParaRPr lang="en-US" sz="3200" b="1" dirty="0">
              <a:solidFill>
                <a:schemeClr val="tx2"/>
              </a:solidFill>
              <a:latin typeface="Palatino Linotype" pitchFamily="18" charset="0"/>
            </a:endParaRPr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>
          <a:xfrm>
            <a:off x="179512" y="1628800"/>
            <a:ext cx="8640960" cy="4724722"/>
          </a:xfrm>
        </p:spPr>
        <p:txBody>
          <a:bodyPr/>
          <a:lstStyle/>
          <a:p>
            <a:pPr algn="r">
              <a:buFont typeface="Arial" charset="0"/>
              <a:buNone/>
            </a:pPr>
            <a:endParaRPr lang="en-US" sz="2200" dirty="0">
              <a:solidFill>
                <a:srgbClr val="C00000"/>
              </a:solidFill>
              <a:latin typeface="Palatino Linotype" pitchFamily="18" charset="0"/>
            </a:endParaRPr>
          </a:p>
          <a:p>
            <a:pPr algn="r">
              <a:buFont typeface="Arial" charset="0"/>
              <a:buNone/>
            </a:pPr>
            <a:r>
              <a:rPr lang="en-US" sz="2200" dirty="0" err="1">
                <a:latin typeface="Palatino Linotype" pitchFamily="18" charset="0"/>
              </a:rPr>
              <a:t>Стварање</a:t>
            </a:r>
            <a:r>
              <a:rPr lang="en-US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плака</a:t>
            </a:r>
            <a:r>
              <a:rPr lang="en-US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је</a:t>
            </a:r>
            <a:r>
              <a:rPr lang="en-US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сложен</a:t>
            </a:r>
            <a:r>
              <a:rPr lang="en-US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процес</a:t>
            </a:r>
            <a:r>
              <a:rPr lang="en-US" sz="2200" dirty="0">
                <a:latin typeface="Palatino Linotype" pitchFamily="18" charset="0"/>
              </a:rPr>
              <a:t> и </a:t>
            </a:r>
            <a:r>
              <a:rPr lang="en-US" sz="2200" dirty="0" err="1">
                <a:solidFill>
                  <a:srgbClr val="C00000"/>
                </a:solidFill>
                <a:latin typeface="Palatino Linotype" pitchFamily="18" charset="0"/>
              </a:rPr>
              <a:t>одвија</a:t>
            </a:r>
            <a:r>
              <a:rPr lang="en-US" sz="2200" dirty="0">
                <a:solidFill>
                  <a:srgbClr val="C00000"/>
                </a:solidFill>
                <a:latin typeface="Palatino Linotype" pitchFamily="18" charset="0"/>
              </a:rPr>
              <a:t> </a:t>
            </a:r>
            <a:r>
              <a:rPr lang="en-US" sz="2200" dirty="0" err="1">
                <a:solidFill>
                  <a:srgbClr val="C00000"/>
                </a:solidFill>
                <a:latin typeface="Palatino Linotype" pitchFamily="18" charset="0"/>
              </a:rPr>
              <a:t>се</a:t>
            </a:r>
            <a:r>
              <a:rPr lang="en-US" sz="2200" dirty="0">
                <a:solidFill>
                  <a:srgbClr val="C00000"/>
                </a:solidFill>
                <a:latin typeface="Palatino Linotype" pitchFamily="18" charset="0"/>
              </a:rPr>
              <a:t> </a:t>
            </a:r>
            <a:r>
              <a:rPr lang="en-US" sz="2200" dirty="0" err="1">
                <a:solidFill>
                  <a:srgbClr val="C00000"/>
                </a:solidFill>
                <a:latin typeface="Palatino Linotype" pitchFamily="18" charset="0"/>
              </a:rPr>
              <a:t>поступно</a:t>
            </a:r>
            <a:r>
              <a:rPr lang="en-US" sz="2200" dirty="0">
                <a:solidFill>
                  <a:srgbClr val="C00000"/>
                </a:solidFill>
                <a:latin typeface="Palatino Linotype" pitchFamily="18" charset="0"/>
              </a:rPr>
              <a:t>:</a:t>
            </a:r>
          </a:p>
          <a:p>
            <a:pPr algn="r">
              <a:buFont typeface="Arial" charset="0"/>
              <a:buNone/>
            </a:pPr>
            <a:br>
              <a:rPr lang="en-US" sz="2200" dirty="0">
                <a:solidFill>
                  <a:srgbClr val="C00000"/>
                </a:solidFill>
                <a:latin typeface="Palatino Linotype" pitchFamily="18" charset="0"/>
              </a:rPr>
            </a:br>
            <a:r>
              <a:rPr lang="vi-VN" sz="2200" dirty="0">
                <a:solidFill>
                  <a:srgbClr val="C00000"/>
                </a:solidFill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Прво</a:t>
            </a:r>
            <a:r>
              <a:rPr lang="vi-VN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настаје</a:t>
            </a:r>
            <a:r>
              <a:rPr lang="vi-VN" sz="2200" dirty="0">
                <a:latin typeface="Palatino Linotype" pitchFamily="18" charset="0"/>
              </a:rPr>
              <a:t> </a:t>
            </a:r>
            <a:r>
              <a:rPr lang="en-US" sz="2200" b="1" dirty="0" err="1">
                <a:solidFill>
                  <a:srgbClr val="C00000"/>
                </a:solidFill>
                <a:latin typeface="Palatino Linotype" pitchFamily="18" charset="0"/>
              </a:rPr>
              <a:t>пљувачна</a:t>
            </a:r>
            <a:r>
              <a:rPr lang="en-US" sz="2200" b="1" dirty="0">
                <a:latin typeface="Palatino Linotype" pitchFamily="18" charset="0"/>
              </a:rPr>
              <a:t> </a:t>
            </a:r>
            <a:r>
              <a:rPr lang="en-US" sz="2200" b="1" dirty="0" err="1">
                <a:solidFill>
                  <a:srgbClr val="C00000"/>
                </a:solidFill>
                <a:latin typeface="Palatino Linotype" pitchFamily="18" charset="0"/>
              </a:rPr>
              <a:t>пеликла</a:t>
            </a:r>
            <a:r>
              <a:rPr lang="vi-VN" sz="2200" dirty="0">
                <a:latin typeface="Palatino Linotype" pitchFamily="18" charset="0"/>
              </a:rPr>
              <a:t>, </a:t>
            </a:r>
            <a:r>
              <a:rPr lang="en-US" sz="2200" dirty="0" err="1">
                <a:latin typeface="Palatino Linotype" pitchFamily="18" charset="0"/>
              </a:rPr>
              <a:t>прва</a:t>
            </a:r>
            <a:r>
              <a:rPr lang="vi-VN" sz="2200" dirty="0">
                <a:latin typeface="Palatino Linotype" pitchFamily="18" charset="0"/>
              </a:rPr>
              <a:t> </a:t>
            </a:r>
            <a:r>
              <a:rPr lang="en-US" sz="2200" dirty="0" err="1">
                <a:solidFill>
                  <a:srgbClr val="C00000"/>
                </a:solidFill>
                <a:latin typeface="Palatino Linotype" pitchFamily="18" charset="0"/>
              </a:rPr>
              <a:t>стечена</a:t>
            </a:r>
            <a:r>
              <a:rPr lang="vi-VN" sz="2200" dirty="0">
                <a:solidFill>
                  <a:srgbClr val="C00000"/>
                </a:solidFill>
                <a:latin typeface="Palatino Linotype" pitchFamily="18" charset="0"/>
              </a:rPr>
              <a:t> </a:t>
            </a:r>
            <a:r>
              <a:rPr lang="en-US" sz="2200" dirty="0" err="1">
                <a:solidFill>
                  <a:srgbClr val="C00000"/>
                </a:solidFill>
                <a:latin typeface="Palatino Linotype" pitchFamily="18" charset="0"/>
              </a:rPr>
              <a:t>наслага</a:t>
            </a:r>
            <a:r>
              <a:rPr lang="vi-VN" sz="2200" dirty="0">
                <a:solidFill>
                  <a:srgbClr val="C00000"/>
                </a:solidFill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на</a:t>
            </a:r>
            <a:r>
              <a:rPr lang="vi-VN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зубима</a:t>
            </a:r>
            <a:r>
              <a:rPr lang="vi-VN" sz="2200" dirty="0">
                <a:latin typeface="Palatino Linotype" pitchFamily="18" charset="0"/>
              </a:rPr>
              <a:t>, </a:t>
            </a:r>
            <a:r>
              <a:rPr lang="en-US" sz="2200" dirty="0" err="1">
                <a:solidFill>
                  <a:srgbClr val="C00000"/>
                </a:solidFill>
                <a:latin typeface="Palatino Linotype" pitchFamily="18" charset="0"/>
              </a:rPr>
              <a:t>прозирна</a:t>
            </a:r>
            <a:r>
              <a:rPr lang="vi-VN" sz="2200" dirty="0">
                <a:solidFill>
                  <a:srgbClr val="C00000"/>
                </a:solidFill>
                <a:latin typeface="Palatino Linotype" pitchFamily="18" charset="0"/>
              </a:rPr>
              <a:t> </a:t>
            </a:r>
            <a:r>
              <a:rPr lang="en-US" sz="2200" dirty="0" err="1">
                <a:solidFill>
                  <a:srgbClr val="C00000"/>
                </a:solidFill>
                <a:latin typeface="Palatino Linotype" pitchFamily="18" charset="0"/>
              </a:rPr>
              <a:t>гликопротеинска</a:t>
            </a:r>
            <a:r>
              <a:rPr lang="vi-VN" sz="2200" dirty="0">
                <a:solidFill>
                  <a:srgbClr val="C00000"/>
                </a:solidFill>
                <a:latin typeface="Palatino Linotype" pitchFamily="18" charset="0"/>
              </a:rPr>
              <a:t> </a:t>
            </a:r>
            <a:r>
              <a:rPr lang="en-US" sz="2200" dirty="0" err="1">
                <a:solidFill>
                  <a:srgbClr val="C00000"/>
                </a:solidFill>
                <a:latin typeface="Palatino Linotype" pitchFamily="18" charset="0"/>
              </a:rPr>
              <a:t>наслага</a:t>
            </a:r>
            <a:r>
              <a:rPr lang="vi-VN" sz="2200" dirty="0">
                <a:solidFill>
                  <a:srgbClr val="C00000"/>
                </a:solidFill>
                <a:latin typeface="Palatino Linotype" pitchFamily="18" charset="0"/>
              </a:rPr>
              <a:t> </a:t>
            </a:r>
            <a:r>
              <a:rPr lang="en-US" sz="2200" dirty="0" err="1">
                <a:solidFill>
                  <a:srgbClr val="C00000"/>
                </a:solidFill>
                <a:latin typeface="Palatino Linotype" pitchFamily="18" charset="0"/>
              </a:rPr>
              <a:t>без</a:t>
            </a:r>
            <a:r>
              <a:rPr lang="vi-VN" sz="2200" dirty="0">
                <a:solidFill>
                  <a:srgbClr val="C00000"/>
                </a:solidFill>
                <a:latin typeface="Palatino Linotype" pitchFamily="18" charset="0"/>
              </a:rPr>
              <a:t> </a:t>
            </a:r>
            <a:r>
              <a:rPr lang="en-US" sz="2200" dirty="0" err="1">
                <a:solidFill>
                  <a:srgbClr val="C00000"/>
                </a:solidFill>
                <a:latin typeface="Palatino Linotype" pitchFamily="18" charset="0"/>
              </a:rPr>
              <a:t>ћелија</a:t>
            </a:r>
            <a:r>
              <a:rPr lang="vi-VN" sz="2200" dirty="0">
                <a:solidFill>
                  <a:srgbClr val="C00000"/>
                </a:solidFill>
                <a:latin typeface="Palatino Linotype" pitchFamily="18" charset="0"/>
              </a:rPr>
              <a:t> </a:t>
            </a:r>
            <a:r>
              <a:rPr lang="en-US" sz="2200" dirty="0">
                <a:solidFill>
                  <a:srgbClr val="C00000"/>
                </a:solidFill>
                <a:latin typeface="Palatino Linotype" pitchFamily="18" charset="0"/>
              </a:rPr>
              <a:t>и</a:t>
            </a:r>
            <a:r>
              <a:rPr lang="vi-VN" sz="2200" dirty="0">
                <a:solidFill>
                  <a:srgbClr val="C00000"/>
                </a:solidFill>
                <a:latin typeface="Palatino Linotype" pitchFamily="18" charset="0"/>
              </a:rPr>
              <a:t> </a:t>
            </a:r>
            <a:r>
              <a:rPr lang="en-US" sz="2200" dirty="0" err="1">
                <a:solidFill>
                  <a:srgbClr val="C00000"/>
                </a:solidFill>
                <a:latin typeface="Palatino Linotype" pitchFamily="18" charset="0"/>
              </a:rPr>
              <a:t>бактерија</a:t>
            </a:r>
            <a:r>
              <a:rPr lang="en-US" sz="2200" dirty="0">
                <a:solidFill>
                  <a:srgbClr val="C00000"/>
                </a:solidFill>
                <a:latin typeface="Palatino Linotype" pitchFamily="18" charset="0"/>
              </a:rPr>
              <a:t>.</a:t>
            </a:r>
            <a:r>
              <a:rPr lang="en-US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Она</a:t>
            </a:r>
            <a:r>
              <a:rPr lang="en-US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се</a:t>
            </a:r>
            <a:r>
              <a:rPr lang="en-US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формира</a:t>
            </a:r>
            <a:r>
              <a:rPr lang="en-US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већ</a:t>
            </a:r>
            <a:r>
              <a:rPr lang="en-US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неколико</a:t>
            </a:r>
            <a:r>
              <a:rPr lang="en-US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минута</a:t>
            </a:r>
            <a:r>
              <a:rPr lang="en-US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после</a:t>
            </a:r>
            <a:r>
              <a:rPr lang="en-US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прања</a:t>
            </a:r>
            <a:r>
              <a:rPr lang="en-US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зуба</a:t>
            </a:r>
            <a:r>
              <a:rPr lang="en-US" sz="2200" dirty="0">
                <a:latin typeface="Palatino Linotype" pitchFamily="18" charset="0"/>
              </a:rPr>
              <a:t>, </a:t>
            </a:r>
            <a:r>
              <a:rPr lang="en-US" sz="2200" dirty="0" err="1">
                <a:latin typeface="Palatino Linotype" pitchFamily="18" charset="0"/>
              </a:rPr>
              <a:t>стварa</a:t>
            </a:r>
            <a:r>
              <a:rPr lang="en-US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се</a:t>
            </a:r>
            <a:r>
              <a:rPr lang="en-US" sz="2200" dirty="0">
                <a:latin typeface="Palatino Linotype" pitchFamily="18" charset="0"/>
              </a:rPr>
              <a:t> и </a:t>
            </a:r>
            <a:r>
              <a:rPr lang="en-US" sz="2200" dirty="0" err="1">
                <a:latin typeface="Palatino Linotype" pitchFamily="18" charset="0"/>
              </a:rPr>
              <a:t>кaдa</a:t>
            </a:r>
            <a:r>
              <a:rPr lang="en-US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се</a:t>
            </a:r>
            <a:r>
              <a:rPr lang="en-US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не</a:t>
            </a:r>
            <a:r>
              <a:rPr lang="en-US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уноси</a:t>
            </a:r>
            <a:r>
              <a:rPr lang="en-US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хрaнa</a:t>
            </a:r>
            <a:endParaRPr lang="en-US" sz="2200" dirty="0">
              <a:latin typeface="Palatino Linotype" pitchFamily="18" charset="0"/>
            </a:endParaRPr>
          </a:p>
          <a:p>
            <a:pPr algn="r">
              <a:buFont typeface="Arial" charset="0"/>
              <a:buNone/>
            </a:pPr>
            <a:r>
              <a:rPr lang="en-US" sz="2200" dirty="0">
                <a:latin typeface="Palatino Linotype" pitchFamily="18" charset="0"/>
              </a:rPr>
              <a:t> </a:t>
            </a:r>
            <a:endParaRPr lang="en-US" sz="2200" dirty="0">
              <a:solidFill>
                <a:srgbClr val="C00000"/>
              </a:solidFill>
              <a:latin typeface="Palatino Linotype" pitchFamily="18" charset="0"/>
            </a:endParaRPr>
          </a:p>
          <a:p>
            <a:pPr algn="r">
              <a:buFont typeface="Arial" charset="0"/>
              <a:buNone/>
            </a:pPr>
            <a:r>
              <a:rPr lang="sr-Cyrl-RS" sz="2200" dirty="0">
                <a:latin typeface="Palatino Linotype" pitchFamily="18" charset="0"/>
              </a:rPr>
              <a:t>Пеликла прекрива</a:t>
            </a:r>
            <a:r>
              <a:rPr lang="vi-VN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глеђ</a:t>
            </a:r>
            <a:r>
              <a:rPr lang="vi-VN" sz="2200" dirty="0">
                <a:latin typeface="Palatino Linotype" pitchFamily="18" charset="0"/>
              </a:rPr>
              <a:t> </a:t>
            </a:r>
            <a:r>
              <a:rPr lang="en-US" sz="2200" dirty="0">
                <a:latin typeface="Palatino Linotype" pitchFamily="18" charset="0"/>
              </a:rPr>
              <a:t>и</a:t>
            </a:r>
            <a:r>
              <a:rPr lang="vi-VN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затвара</a:t>
            </a:r>
            <a:r>
              <a:rPr lang="vi-VN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њене</a:t>
            </a:r>
            <a:r>
              <a:rPr lang="vi-VN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поре</a:t>
            </a:r>
            <a:r>
              <a:rPr lang="vi-VN" sz="2200" dirty="0">
                <a:latin typeface="Palatino Linotype" pitchFamily="18" charset="0"/>
              </a:rPr>
              <a:t> </a:t>
            </a:r>
            <a:r>
              <a:rPr lang="en-US" sz="2200" dirty="0">
                <a:latin typeface="Palatino Linotype" pitchFamily="18" charset="0"/>
              </a:rPr>
              <a:t>и</a:t>
            </a:r>
            <a:r>
              <a:rPr lang="vi-VN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на</a:t>
            </a:r>
            <a:r>
              <a:rPr lang="vi-VN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тај</a:t>
            </a:r>
            <a:r>
              <a:rPr lang="vi-VN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начин</a:t>
            </a:r>
            <a:r>
              <a:rPr lang="vi-VN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је</a:t>
            </a:r>
            <a:r>
              <a:rPr lang="vi-VN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механички</a:t>
            </a:r>
            <a:r>
              <a:rPr lang="vi-VN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штити</a:t>
            </a:r>
            <a:r>
              <a:rPr lang="vi-VN" sz="2200" dirty="0">
                <a:latin typeface="Palatino Linotype" pitchFamily="18" charset="0"/>
              </a:rPr>
              <a:t>, </a:t>
            </a:r>
            <a:r>
              <a:rPr lang="en-US" sz="2200" dirty="0" err="1">
                <a:latin typeface="Palatino Linotype" pitchFamily="18" charset="0"/>
              </a:rPr>
              <a:t>док</a:t>
            </a:r>
            <a:r>
              <a:rPr lang="vi-VN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својим</a:t>
            </a:r>
            <a:r>
              <a:rPr lang="vi-VN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протеинима</a:t>
            </a:r>
            <a:r>
              <a:rPr lang="vi-VN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неутралише</a:t>
            </a:r>
            <a:r>
              <a:rPr lang="vi-VN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киселине</a:t>
            </a:r>
            <a:endParaRPr lang="en-US" sz="2200" dirty="0">
              <a:latin typeface="Palatino Linotype" pitchFamily="18" charset="0"/>
            </a:endParaRPr>
          </a:p>
          <a:p>
            <a:pPr algn="r">
              <a:buFont typeface="Arial" charset="0"/>
              <a:buNone/>
            </a:pPr>
            <a:r>
              <a:rPr lang="en-US" sz="2200" dirty="0">
                <a:latin typeface="Palatino Linotype" pitchFamily="18" charset="0"/>
              </a:rPr>
              <a:t> </a:t>
            </a:r>
          </a:p>
          <a:p>
            <a:pPr algn="r">
              <a:buFont typeface="Arial" charset="0"/>
              <a:buNone/>
            </a:pPr>
            <a:r>
              <a:rPr lang="en-US" sz="2200" dirty="0" err="1">
                <a:latin typeface="Palatino Linotype" pitchFamily="18" charset="0"/>
              </a:rPr>
              <a:t>На</a:t>
            </a:r>
            <a:r>
              <a:rPr lang="en-US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такву</a:t>
            </a:r>
            <a:r>
              <a:rPr lang="en-US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основу</a:t>
            </a:r>
            <a:r>
              <a:rPr lang="en-US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се</a:t>
            </a:r>
            <a:r>
              <a:rPr lang="en-US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насељавају</a:t>
            </a:r>
            <a:r>
              <a:rPr lang="en-US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микроорганизми</a:t>
            </a:r>
            <a:r>
              <a:rPr lang="en-US" sz="2200" dirty="0">
                <a:latin typeface="Palatino Linotype" pitchFamily="18" charset="0"/>
              </a:rPr>
              <a:t>,  </a:t>
            </a:r>
            <a:r>
              <a:rPr lang="en-US" sz="2200" dirty="0" err="1">
                <a:latin typeface="Palatino Linotype" pitchFamily="18" charset="0"/>
              </a:rPr>
              <a:t>јер</a:t>
            </a:r>
            <a:r>
              <a:rPr lang="en-US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пеликла</a:t>
            </a:r>
            <a:r>
              <a:rPr lang="en-US" sz="2200" dirty="0">
                <a:latin typeface="Palatino Linotype" pitchFamily="18" charset="0"/>
              </a:rPr>
              <a:t> </a:t>
            </a:r>
            <a:r>
              <a:rPr lang="en-US" sz="2200" dirty="0" err="1">
                <a:solidFill>
                  <a:srgbClr val="C00000"/>
                </a:solidFill>
                <a:latin typeface="Palatino Linotype" pitchFamily="18" charset="0"/>
              </a:rPr>
              <a:t>олакшава</a:t>
            </a:r>
            <a:r>
              <a:rPr lang="en-US" sz="2200" dirty="0">
                <a:solidFill>
                  <a:srgbClr val="C00000"/>
                </a:solidFill>
                <a:latin typeface="Palatino Linotype" pitchFamily="18" charset="0"/>
              </a:rPr>
              <a:t> </a:t>
            </a:r>
            <a:r>
              <a:rPr lang="en-US" sz="2200" dirty="0" err="1">
                <a:solidFill>
                  <a:srgbClr val="C00000"/>
                </a:solidFill>
                <a:latin typeface="Palatino Linotype" pitchFamily="18" charset="0"/>
              </a:rPr>
              <a:t>њихову</a:t>
            </a:r>
            <a:r>
              <a:rPr lang="en-US" sz="2200" dirty="0">
                <a:solidFill>
                  <a:srgbClr val="C00000"/>
                </a:solidFill>
                <a:latin typeface="Palatino Linotype" pitchFamily="18" charset="0"/>
              </a:rPr>
              <a:t> </a:t>
            </a:r>
            <a:r>
              <a:rPr lang="en-US" sz="2200" dirty="0" err="1">
                <a:solidFill>
                  <a:srgbClr val="C00000"/>
                </a:solidFill>
                <a:latin typeface="Palatino Linotype" pitchFamily="18" charset="0"/>
              </a:rPr>
              <a:t>адхезију</a:t>
            </a:r>
            <a:endParaRPr lang="en-US" sz="2200" dirty="0">
              <a:latin typeface="Palatino Linotype" pitchFamily="18" charset="0"/>
            </a:endParaRPr>
          </a:p>
          <a:p>
            <a:pPr>
              <a:buFont typeface="Arial" charset="0"/>
              <a:buNone/>
            </a:pPr>
            <a:endParaRPr lang="en-US" sz="2200" dirty="0">
              <a:latin typeface="Palatino Linotype" pitchFamily="18" charset="0"/>
            </a:endParaRPr>
          </a:p>
        </p:txBody>
      </p:sp>
      <p:pic>
        <p:nvPicPr>
          <p:cNvPr id="38914" name="Picture 2" descr="Image result for dental pellic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3563887" cy="19760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Content Placeholder 2"/>
          <p:cNvSpPr>
            <a:spLocks noGrp="1"/>
          </p:cNvSpPr>
          <p:nvPr>
            <p:ph idx="1"/>
          </p:nvPr>
        </p:nvSpPr>
        <p:spPr>
          <a:xfrm>
            <a:off x="0" y="188640"/>
            <a:ext cx="8642350" cy="6429375"/>
          </a:xfrm>
        </p:spPr>
        <p:txBody>
          <a:bodyPr/>
          <a:lstStyle/>
          <a:p>
            <a:pPr algn="r">
              <a:buFont typeface="Arial" charset="0"/>
              <a:buNone/>
            </a:pPr>
            <a:r>
              <a:rPr lang="en-US" sz="2200" b="1" dirty="0" err="1">
                <a:solidFill>
                  <a:srgbClr val="C00000"/>
                </a:solidFill>
                <a:latin typeface="Palatino Linotype" pitchFamily="18" charset="0"/>
                <a:cs typeface="Aparajita" pitchFamily="34" charset="0"/>
              </a:rPr>
              <a:t>Транспорт</a:t>
            </a:r>
            <a:r>
              <a:rPr lang="en-US" sz="2200" b="1" dirty="0">
                <a:solidFill>
                  <a:srgbClr val="C00000"/>
                </a:solidFill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200" b="1" dirty="0" err="1">
                <a:solidFill>
                  <a:srgbClr val="C00000"/>
                </a:solidFill>
                <a:latin typeface="Palatino Linotype" pitchFamily="18" charset="0"/>
                <a:cs typeface="Aparajita" pitchFamily="34" charset="0"/>
              </a:rPr>
              <a:t>бактерија</a:t>
            </a:r>
            <a:r>
              <a:rPr lang="sr-Cyrl-RS" sz="2200" b="1" dirty="0">
                <a:solidFill>
                  <a:srgbClr val="C00000"/>
                </a:solidFill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200" dirty="0">
                <a:solidFill>
                  <a:srgbClr val="C00000"/>
                </a:solidFill>
                <a:latin typeface="Palatino Linotype" pitchFamily="18" charset="0"/>
                <a:cs typeface="Aparajita" pitchFamily="34" charset="0"/>
              </a:rPr>
              <a:t>- </a:t>
            </a:r>
            <a:r>
              <a:rPr lang="en-US" sz="2200" dirty="0" err="1">
                <a:latin typeface="Palatino Linotype" pitchFamily="18" charset="0"/>
                <a:cs typeface="Aparajita" pitchFamily="34" charset="0"/>
              </a:rPr>
              <a:t>пре</a:t>
            </a:r>
            <a:r>
              <a:rPr lang="en-US" sz="2200" dirty="0"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200" dirty="0" err="1">
                <a:latin typeface="Palatino Linotype" pitchFamily="18" charset="0"/>
                <a:cs typeface="Aparajita" pitchFamily="34" charset="0"/>
              </a:rPr>
              <a:t>него</a:t>
            </a:r>
            <a:r>
              <a:rPr lang="en-US" sz="2200" dirty="0"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200" dirty="0" err="1">
                <a:latin typeface="Palatino Linotype" pitchFamily="18" charset="0"/>
                <a:cs typeface="Aparajita" pitchFamily="34" charset="0"/>
              </a:rPr>
              <a:t>што</a:t>
            </a:r>
            <a:r>
              <a:rPr lang="en-US" sz="2200" dirty="0"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200" dirty="0" err="1">
                <a:latin typeface="Palatino Linotype" pitchFamily="18" charset="0"/>
                <a:cs typeface="Aparajita" pitchFamily="34" charset="0"/>
              </a:rPr>
              <a:t>се</a:t>
            </a:r>
            <a:r>
              <a:rPr lang="en-US" sz="2200" dirty="0"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200" dirty="0" err="1">
                <a:latin typeface="Palatino Linotype" pitchFamily="18" charset="0"/>
                <a:cs typeface="Aparajita" pitchFamily="34" charset="0"/>
              </a:rPr>
              <a:t>вежу</a:t>
            </a:r>
            <a:r>
              <a:rPr lang="en-US" sz="2200" dirty="0"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200" dirty="0" err="1">
                <a:latin typeface="Palatino Linotype" pitchFamily="18" charset="0"/>
                <a:cs typeface="Aparajita" pitchFamily="34" charset="0"/>
              </a:rPr>
              <a:t>за</a:t>
            </a:r>
            <a:r>
              <a:rPr lang="en-US" sz="2200" dirty="0"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200" dirty="0" err="1">
                <a:latin typeface="Palatino Linotype" pitchFamily="18" charset="0"/>
                <a:cs typeface="Aparajita" pitchFamily="34" charset="0"/>
              </a:rPr>
              <a:t>површину</a:t>
            </a:r>
            <a:r>
              <a:rPr lang="en-US" sz="2200" dirty="0"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200" dirty="0" err="1">
                <a:latin typeface="Palatino Linotype" pitchFamily="18" charset="0"/>
                <a:cs typeface="Aparajita" pitchFamily="34" charset="0"/>
              </a:rPr>
              <a:t>зуба</a:t>
            </a:r>
            <a:r>
              <a:rPr lang="en-US" sz="2200" dirty="0">
                <a:latin typeface="Palatino Linotype" pitchFamily="18" charset="0"/>
                <a:cs typeface="Aparajita" pitchFamily="34" charset="0"/>
              </a:rPr>
              <a:t>, </a:t>
            </a:r>
            <a:r>
              <a:rPr lang="en-US" sz="2200" dirty="0" err="1">
                <a:latin typeface="Palatino Linotype" pitchFamily="18" charset="0"/>
                <a:cs typeface="Aparajita" pitchFamily="34" charset="0"/>
              </a:rPr>
              <a:t>бактерије</a:t>
            </a:r>
            <a:r>
              <a:rPr lang="en-US" sz="2200" dirty="0"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200" dirty="0" err="1">
                <a:latin typeface="Palatino Linotype" pitchFamily="18" charset="0"/>
                <a:cs typeface="Aparajita" pitchFamily="34" charset="0"/>
              </a:rPr>
              <a:t>доспевају</a:t>
            </a:r>
            <a:r>
              <a:rPr lang="en-US" sz="2200" dirty="0">
                <a:latin typeface="Palatino Linotype" pitchFamily="18" charset="0"/>
                <a:cs typeface="Aparajita" pitchFamily="34" charset="0"/>
              </a:rPr>
              <a:t> у </a:t>
            </a:r>
            <a:r>
              <a:rPr lang="en-US" sz="2200" dirty="0" err="1">
                <a:latin typeface="Palatino Linotype" pitchFamily="18" charset="0"/>
                <a:cs typeface="Aparajita" pitchFamily="34" charset="0"/>
              </a:rPr>
              <a:t>његову</a:t>
            </a:r>
            <a:r>
              <a:rPr lang="en-US" sz="2200" dirty="0"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200" dirty="0" err="1">
                <a:latin typeface="Palatino Linotype" pitchFamily="18" charset="0"/>
                <a:cs typeface="Aparajita" pitchFamily="34" charset="0"/>
              </a:rPr>
              <a:t>близину</a:t>
            </a:r>
            <a:r>
              <a:rPr lang="en-US" sz="2200" dirty="0"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200" dirty="0" err="1">
                <a:latin typeface="Palatino Linotype" pitchFamily="18" charset="0"/>
                <a:cs typeface="Aparajita" pitchFamily="34" charset="0"/>
              </a:rPr>
              <a:t>на</a:t>
            </a:r>
            <a:r>
              <a:rPr lang="en-US" sz="2200" dirty="0"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200" dirty="0" err="1">
                <a:latin typeface="Palatino Linotype" pitchFamily="18" charset="0"/>
                <a:cs typeface="Aparajita" pitchFamily="34" charset="0"/>
              </a:rPr>
              <a:t>више</a:t>
            </a:r>
            <a:r>
              <a:rPr lang="en-US" sz="2200" dirty="0"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200" dirty="0" err="1">
                <a:latin typeface="Palatino Linotype" pitchFamily="18" charset="0"/>
                <a:cs typeface="Aparajita" pitchFamily="34" charset="0"/>
              </a:rPr>
              <a:t>начина</a:t>
            </a:r>
            <a:r>
              <a:rPr lang="en-US" sz="2200" dirty="0">
                <a:latin typeface="Palatino Linotype" pitchFamily="18" charset="0"/>
                <a:cs typeface="Aparajita" pitchFamily="34" charset="0"/>
              </a:rPr>
              <a:t>: </a:t>
            </a:r>
            <a:r>
              <a:rPr lang="en-US" sz="2200" dirty="0" err="1">
                <a:latin typeface="Palatino Linotype" pitchFamily="18" charset="0"/>
                <a:cs typeface="Aparajita" pitchFamily="34" charset="0"/>
              </a:rPr>
              <a:t>протоком</a:t>
            </a:r>
            <a:r>
              <a:rPr lang="en-US" sz="2200" dirty="0"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200" dirty="0" err="1">
                <a:latin typeface="Palatino Linotype" pitchFamily="18" charset="0"/>
                <a:cs typeface="Aparajita" pitchFamily="34" charset="0"/>
              </a:rPr>
              <a:t>пљувачке</a:t>
            </a:r>
            <a:r>
              <a:rPr lang="en-US" sz="2200" dirty="0">
                <a:latin typeface="Palatino Linotype" pitchFamily="18" charset="0"/>
                <a:cs typeface="Aparajita" pitchFamily="34" charset="0"/>
              </a:rPr>
              <a:t>, </a:t>
            </a:r>
            <a:r>
              <a:rPr lang="en-US" sz="2200" dirty="0" err="1">
                <a:latin typeface="Palatino Linotype" pitchFamily="18" charset="0"/>
                <a:cs typeface="Aparajita" pitchFamily="34" charset="0"/>
              </a:rPr>
              <a:t>Брауновим</a:t>
            </a:r>
            <a:r>
              <a:rPr lang="en-US" sz="2200" dirty="0"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200" dirty="0" err="1">
                <a:latin typeface="Palatino Linotype" pitchFamily="18" charset="0"/>
                <a:cs typeface="Aparajita" pitchFamily="34" charset="0"/>
              </a:rPr>
              <a:t>кретањем</a:t>
            </a:r>
            <a:r>
              <a:rPr lang="en-US" sz="2200" dirty="0">
                <a:latin typeface="Palatino Linotype" pitchFamily="18" charset="0"/>
                <a:cs typeface="Aparajita" pitchFamily="34" charset="0"/>
              </a:rPr>
              <a:t> (</a:t>
            </a:r>
            <a:r>
              <a:rPr lang="en-US" sz="2200" dirty="0" err="1">
                <a:latin typeface="Palatino Linotype" pitchFamily="18" charset="0"/>
                <a:cs typeface="Aparajita" pitchFamily="34" charset="0"/>
              </a:rPr>
              <a:t>дифузијом</a:t>
            </a:r>
            <a:r>
              <a:rPr lang="en-US" sz="2200" dirty="0">
                <a:latin typeface="Palatino Linotype" pitchFamily="18" charset="0"/>
                <a:cs typeface="Aparajita" pitchFamily="34" charset="0"/>
              </a:rPr>
              <a:t>) </a:t>
            </a:r>
            <a:r>
              <a:rPr lang="en-US" sz="2200" dirty="0" err="1">
                <a:latin typeface="Palatino Linotype" pitchFamily="18" charset="0"/>
                <a:cs typeface="Aparajita" pitchFamily="34" charset="0"/>
              </a:rPr>
              <a:t>или</a:t>
            </a:r>
            <a:r>
              <a:rPr lang="en-US" sz="2200" dirty="0"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200" dirty="0" err="1">
                <a:latin typeface="Palatino Linotype" pitchFamily="18" charset="0"/>
                <a:cs typeface="Aparajita" pitchFamily="34" charset="0"/>
              </a:rPr>
              <a:t>хемотаксом</a:t>
            </a:r>
            <a:endParaRPr lang="en-US" sz="2200" dirty="0">
              <a:latin typeface="Palatino Linotype" pitchFamily="18" charset="0"/>
              <a:cs typeface="Aparajita" pitchFamily="34" charset="0"/>
            </a:endParaRPr>
          </a:p>
          <a:p>
            <a:pPr algn="r"/>
            <a:endParaRPr lang="en-US" sz="2200" dirty="0">
              <a:latin typeface="Palatino Linotype" pitchFamily="18" charset="0"/>
              <a:cs typeface="Aparajita" pitchFamily="34" charset="0"/>
            </a:endParaRPr>
          </a:p>
          <a:p>
            <a:pPr algn="r">
              <a:buNone/>
            </a:pPr>
            <a:r>
              <a:rPr lang="en-US" sz="2200" b="1" dirty="0" err="1">
                <a:solidFill>
                  <a:srgbClr val="C00000"/>
                </a:solidFill>
                <a:latin typeface="Palatino Linotype" pitchFamily="18" charset="0"/>
                <a:cs typeface="Aparajita" pitchFamily="34" charset="0"/>
              </a:rPr>
              <a:t>Реверзибилно</a:t>
            </a:r>
            <a:r>
              <a:rPr lang="en-US" sz="2200" b="1" dirty="0">
                <a:solidFill>
                  <a:srgbClr val="C00000"/>
                </a:solidFill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200" b="1" dirty="0" err="1">
                <a:solidFill>
                  <a:srgbClr val="C00000"/>
                </a:solidFill>
                <a:latin typeface="Palatino Linotype" pitchFamily="18" charset="0"/>
                <a:cs typeface="Aparajita" pitchFamily="34" charset="0"/>
              </a:rPr>
              <a:t>повезивање</a:t>
            </a:r>
            <a:r>
              <a:rPr lang="en-US" sz="2200" dirty="0">
                <a:latin typeface="Palatino Linotype" pitchFamily="18" charset="0"/>
                <a:cs typeface="Aparajita" pitchFamily="34" charset="0"/>
              </a:rPr>
              <a:t>: </a:t>
            </a:r>
            <a:r>
              <a:rPr lang="en-US" sz="2200" dirty="0" err="1">
                <a:latin typeface="Palatino Linotype" pitchFamily="18" charset="0"/>
                <a:cs typeface="Aparajita" pitchFamily="34" charset="0"/>
              </a:rPr>
              <a:t>на</a:t>
            </a:r>
            <a:r>
              <a:rPr lang="en-US" sz="2200" dirty="0"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200" dirty="0" err="1">
                <a:latin typeface="Palatino Linotype" pitchFamily="18" charset="0"/>
                <a:cs typeface="Aparajita" pitchFamily="34" charset="0"/>
              </a:rPr>
              <a:t>великом</a:t>
            </a:r>
            <a:r>
              <a:rPr lang="en-US" sz="2200" dirty="0"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200" dirty="0" err="1">
                <a:latin typeface="Palatino Linotype" pitchFamily="18" charset="0"/>
                <a:cs typeface="Aparajita" pitchFamily="34" charset="0"/>
              </a:rPr>
              <a:t>растојању</a:t>
            </a:r>
            <a:r>
              <a:rPr lang="en-US" sz="2200" dirty="0"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200" dirty="0" err="1">
                <a:latin typeface="Palatino Linotype" pitchFamily="18" charset="0"/>
                <a:cs typeface="Aparajita" pitchFamily="34" charset="0"/>
              </a:rPr>
              <a:t>између</a:t>
            </a:r>
            <a:r>
              <a:rPr lang="en-US" sz="2200" dirty="0"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200" dirty="0" err="1">
                <a:latin typeface="Palatino Linotype" pitchFamily="18" charset="0"/>
                <a:cs typeface="Aparajita" pitchFamily="34" charset="0"/>
              </a:rPr>
              <a:t>површине</a:t>
            </a:r>
            <a:r>
              <a:rPr lang="en-US" sz="2200" dirty="0"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200" dirty="0" err="1">
                <a:latin typeface="Palatino Linotype" pitchFamily="18" charset="0"/>
                <a:cs typeface="Aparajita" pitchFamily="34" charset="0"/>
              </a:rPr>
              <a:t>микроорганизама</a:t>
            </a:r>
            <a:r>
              <a:rPr lang="en-US" sz="2200" dirty="0">
                <a:latin typeface="Palatino Linotype" pitchFamily="18" charset="0"/>
                <a:cs typeface="Aparajita" pitchFamily="34" charset="0"/>
              </a:rPr>
              <a:t> и </a:t>
            </a:r>
            <a:r>
              <a:rPr lang="en-US" sz="2200" dirty="0" err="1">
                <a:latin typeface="Palatino Linotype" pitchFamily="18" charset="0"/>
                <a:cs typeface="Aparajita" pitchFamily="34" charset="0"/>
              </a:rPr>
              <a:t>пеликле</a:t>
            </a:r>
            <a:r>
              <a:rPr lang="en-US" sz="2200" dirty="0"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200" dirty="0" err="1">
                <a:latin typeface="Palatino Linotype" pitchFamily="18" charset="0"/>
                <a:cs typeface="Aparajita" pitchFamily="34" charset="0"/>
              </a:rPr>
              <a:t>која</a:t>
            </a:r>
            <a:r>
              <a:rPr lang="en-US" sz="2200" dirty="0"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200" dirty="0" err="1">
                <a:latin typeface="Palatino Linotype" pitchFamily="18" charset="0"/>
                <a:cs typeface="Aparajita" pitchFamily="34" charset="0"/>
              </a:rPr>
              <a:t>облаже</a:t>
            </a:r>
            <a:r>
              <a:rPr lang="en-US" sz="2200" dirty="0"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200" dirty="0" err="1">
                <a:latin typeface="Palatino Linotype" pitchFamily="18" charset="0"/>
                <a:cs typeface="Aparajita" pitchFamily="34" charset="0"/>
              </a:rPr>
              <a:t>површину</a:t>
            </a:r>
            <a:r>
              <a:rPr lang="en-US" sz="2200" dirty="0"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200" dirty="0" err="1">
                <a:latin typeface="Palatino Linotype" pitchFamily="18" charset="0"/>
                <a:cs typeface="Aparajita" pitchFamily="34" charset="0"/>
              </a:rPr>
              <a:t>зуба</a:t>
            </a:r>
            <a:r>
              <a:rPr lang="en-US" sz="2200" dirty="0"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200" dirty="0" err="1">
                <a:latin typeface="Palatino Linotype" pitchFamily="18" charset="0"/>
                <a:cs typeface="Aparajita" pitchFamily="34" charset="0"/>
              </a:rPr>
              <a:t>најпре</a:t>
            </a:r>
            <a:r>
              <a:rPr lang="en-US" sz="2200" dirty="0"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200" dirty="0" err="1">
                <a:latin typeface="Palatino Linotype" pitchFamily="18" charset="0"/>
                <a:cs typeface="Aparajita" pitchFamily="34" charset="0"/>
              </a:rPr>
              <a:t>се</a:t>
            </a:r>
            <a:r>
              <a:rPr lang="en-US" sz="2200" dirty="0"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200" dirty="0" err="1">
                <a:latin typeface="Palatino Linotype" pitchFamily="18" charset="0"/>
                <a:cs typeface="Aparajita" pitchFamily="34" charset="0"/>
              </a:rPr>
              <a:t>успоставља</a:t>
            </a:r>
            <a:r>
              <a:rPr lang="en-US" sz="2200" dirty="0"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200" dirty="0" err="1">
                <a:latin typeface="Palatino Linotype" pitchFamily="18" charset="0"/>
                <a:cs typeface="Aparajita" pitchFamily="34" charset="0"/>
              </a:rPr>
              <a:t>почетна</a:t>
            </a:r>
            <a:r>
              <a:rPr lang="en-US" sz="2200" dirty="0"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200" dirty="0" err="1">
                <a:latin typeface="Palatino Linotype" pitchFamily="18" charset="0"/>
                <a:cs typeface="Aparajita" pitchFamily="34" charset="0"/>
              </a:rPr>
              <a:t>слаба</a:t>
            </a:r>
            <a:r>
              <a:rPr lang="en-US" sz="2200" dirty="0"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200" dirty="0" err="1">
                <a:latin typeface="Palatino Linotype" pitchFamily="18" charset="0"/>
                <a:cs typeface="Aparajita" pitchFamily="34" charset="0"/>
              </a:rPr>
              <a:t>веза</a:t>
            </a:r>
            <a:r>
              <a:rPr lang="en-US" sz="2200" dirty="0">
                <a:latin typeface="Palatino Linotype" pitchFamily="18" charset="0"/>
                <a:cs typeface="Aparajita" pitchFamily="34" charset="0"/>
              </a:rPr>
              <a:t> у </a:t>
            </a:r>
            <a:r>
              <a:rPr lang="en-US" sz="2200" dirty="0" err="1">
                <a:latin typeface="Palatino Linotype" pitchFamily="18" charset="0"/>
                <a:cs typeface="Aparajita" pitchFamily="34" charset="0"/>
              </a:rPr>
              <a:t>којој</a:t>
            </a:r>
            <a:r>
              <a:rPr lang="en-US" sz="2200" dirty="0"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200" dirty="0" err="1">
                <a:latin typeface="Palatino Linotype" pitchFamily="18" charset="0"/>
                <a:cs typeface="Aparajita" pitchFamily="34" charset="0"/>
              </a:rPr>
              <a:t>доминантну</a:t>
            </a:r>
            <a:r>
              <a:rPr lang="en-US" sz="2200" dirty="0"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200" dirty="0" err="1">
                <a:latin typeface="Palatino Linotype" pitchFamily="18" charset="0"/>
                <a:cs typeface="Aparajita" pitchFamily="34" charset="0"/>
              </a:rPr>
              <a:t>улогу</a:t>
            </a:r>
            <a:r>
              <a:rPr lang="en-US" sz="2200" dirty="0"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200" dirty="0" err="1">
                <a:latin typeface="Palatino Linotype" pitchFamily="18" charset="0"/>
                <a:cs typeface="Aparajita" pitchFamily="34" charset="0"/>
              </a:rPr>
              <a:t>играју</a:t>
            </a:r>
            <a:r>
              <a:rPr lang="en-US" sz="2200" dirty="0"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200" i="1" dirty="0">
                <a:latin typeface="Palatino Linotype" pitchFamily="18" charset="0"/>
                <a:cs typeface="Aparajita" pitchFamily="34" charset="0"/>
              </a:rPr>
              <a:t>Van </a:t>
            </a:r>
            <a:r>
              <a:rPr lang="en-US" sz="2200" i="1" dirty="0" err="1">
                <a:latin typeface="Palatino Linotype" pitchFamily="18" charset="0"/>
                <a:cs typeface="Aparajita" pitchFamily="34" charset="0"/>
              </a:rPr>
              <a:t>der</a:t>
            </a:r>
            <a:r>
              <a:rPr lang="en-US" sz="2200" i="1" dirty="0">
                <a:latin typeface="Palatino Linotype" pitchFamily="18" charset="0"/>
                <a:cs typeface="Aparajita" pitchFamily="34" charset="0"/>
              </a:rPr>
              <a:t> Waals-</a:t>
            </a:r>
            <a:r>
              <a:rPr lang="sr-Cyrl-RS" sz="2200" dirty="0">
                <a:latin typeface="Palatino Linotype" pitchFamily="18" charset="0"/>
                <a:cs typeface="Aparajita" pitchFamily="34" charset="0"/>
              </a:rPr>
              <a:t>ове </a:t>
            </a:r>
            <a:r>
              <a:rPr lang="en-US" sz="2200" dirty="0">
                <a:latin typeface="Palatino Linotype" pitchFamily="18" charset="0"/>
                <a:cs typeface="Aparajita" pitchFamily="34" charset="0"/>
              </a:rPr>
              <a:t>и </a:t>
            </a:r>
            <a:r>
              <a:rPr lang="en-US" sz="2200" dirty="0" err="1">
                <a:latin typeface="Palatino Linotype" pitchFamily="18" charset="0"/>
                <a:cs typeface="Aparajita" pitchFamily="34" charset="0"/>
              </a:rPr>
              <a:t>електростатске</a:t>
            </a:r>
            <a:r>
              <a:rPr lang="en-US" sz="2200" dirty="0"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200" dirty="0" err="1">
                <a:latin typeface="Palatino Linotype" pitchFamily="18" charset="0"/>
                <a:cs typeface="Aparajita" pitchFamily="34" charset="0"/>
              </a:rPr>
              <a:t>силе</a:t>
            </a:r>
            <a:r>
              <a:rPr lang="en-US" sz="2200" dirty="0">
                <a:latin typeface="Palatino Linotype" pitchFamily="18" charset="0"/>
                <a:cs typeface="Aparajita" pitchFamily="34" charset="0"/>
              </a:rPr>
              <a:t>. </a:t>
            </a:r>
            <a:r>
              <a:rPr lang="en-US" sz="2200" dirty="0" err="1">
                <a:latin typeface="Palatino Linotype" pitchFamily="18" charset="0"/>
                <a:cs typeface="Aparajita" pitchFamily="34" charset="0"/>
              </a:rPr>
              <a:t>На</a:t>
            </a:r>
            <a:r>
              <a:rPr lang="en-US" sz="2200" dirty="0"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200" dirty="0" err="1">
                <a:latin typeface="Palatino Linotype" pitchFamily="18" charset="0"/>
                <a:cs typeface="Aparajita" pitchFamily="34" charset="0"/>
              </a:rPr>
              <a:t>јачину</a:t>
            </a:r>
            <a:r>
              <a:rPr lang="en-US" sz="2200" dirty="0"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200" dirty="0" err="1">
                <a:latin typeface="Palatino Linotype" pitchFamily="18" charset="0"/>
                <a:cs typeface="Aparajita" pitchFamily="34" charset="0"/>
              </a:rPr>
              <a:t>ових</a:t>
            </a:r>
            <a:r>
              <a:rPr lang="en-US" sz="2200" dirty="0"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200" dirty="0" err="1">
                <a:latin typeface="Palatino Linotype" pitchFamily="18" charset="0"/>
                <a:cs typeface="Aparajita" pitchFamily="34" charset="0"/>
              </a:rPr>
              <a:t>сила</a:t>
            </a:r>
            <a:r>
              <a:rPr lang="en-US" sz="2200" dirty="0"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200" dirty="0" err="1">
                <a:latin typeface="Palatino Linotype" pitchFamily="18" charset="0"/>
                <a:cs typeface="Aparajita" pitchFamily="34" charset="0"/>
              </a:rPr>
              <a:t>утиче</a:t>
            </a:r>
            <a:r>
              <a:rPr lang="en-US" sz="2200" dirty="0"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200" dirty="0" err="1">
                <a:latin typeface="Palatino Linotype" pitchFamily="18" charset="0"/>
                <a:cs typeface="Aparajita" pitchFamily="34" charset="0"/>
              </a:rPr>
              <a:t>концентрација</a:t>
            </a:r>
            <a:r>
              <a:rPr lang="en-US" sz="2200" dirty="0"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200" dirty="0" err="1">
                <a:latin typeface="Palatino Linotype" pitchFamily="18" charset="0"/>
                <a:cs typeface="Aparajita" pitchFamily="34" charset="0"/>
              </a:rPr>
              <a:t>јона</a:t>
            </a:r>
            <a:r>
              <a:rPr lang="en-US" sz="2200" dirty="0">
                <a:latin typeface="Palatino Linotype" pitchFamily="18" charset="0"/>
                <a:cs typeface="Aparajita" pitchFamily="34" charset="0"/>
              </a:rPr>
              <a:t> у </a:t>
            </a:r>
            <a:r>
              <a:rPr lang="en-US" sz="2200" dirty="0" err="1">
                <a:latin typeface="Palatino Linotype" pitchFamily="18" charset="0"/>
                <a:cs typeface="Aparajita" pitchFamily="34" charset="0"/>
              </a:rPr>
              <a:t>пљувачци</a:t>
            </a:r>
            <a:endParaRPr lang="en-US" sz="2200" dirty="0">
              <a:latin typeface="Palatino Linotype" pitchFamily="18" charset="0"/>
              <a:cs typeface="Aparajita" pitchFamily="34" charset="0"/>
            </a:endParaRPr>
          </a:p>
          <a:p>
            <a:pPr algn="r"/>
            <a:endParaRPr lang="en-US" sz="2200" dirty="0">
              <a:latin typeface="Palatino Linotype" pitchFamily="18" charset="0"/>
              <a:cs typeface="Aparajita" pitchFamily="34" charset="0"/>
            </a:endParaRPr>
          </a:p>
          <a:p>
            <a:pPr algn="r">
              <a:buFont typeface="Arial" charset="0"/>
              <a:buNone/>
            </a:pPr>
            <a:r>
              <a:rPr lang="en-US" sz="2200" b="1" dirty="0" err="1">
                <a:solidFill>
                  <a:srgbClr val="C00000"/>
                </a:solidFill>
                <a:latin typeface="Palatino Linotype" pitchFamily="18" charset="0"/>
                <a:cs typeface="Aparajita" pitchFamily="34" charset="0"/>
              </a:rPr>
              <a:t>Иреверзибилно</a:t>
            </a:r>
            <a:r>
              <a:rPr lang="en-US" sz="2200" b="1" dirty="0">
                <a:solidFill>
                  <a:srgbClr val="C00000"/>
                </a:solidFill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200" b="1" dirty="0" err="1">
                <a:solidFill>
                  <a:srgbClr val="C00000"/>
                </a:solidFill>
                <a:latin typeface="Palatino Linotype" pitchFamily="18" charset="0"/>
                <a:cs typeface="Aparajita" pitchFamily="34" charset="0"/>
              </a:rPr>
              <a:t>повезивање</a:t>
            </a:r>
            <a:r>
              <a:rPr lang="en-US" sz="2200" dirty="0">
                <a:solidFill>
                  <a:srgbClr val="C00000"/>
                </a:solidFill>
                <a:latin typeface="Palatino Linotype" pitchFamily="18" charset="0"/>
                <a:cs typeface="Aparajita" pitchFamily="34" charset="0"/>
              </a:rPr>
              <a:t>:</a:t>
            </a:r>
            <a:r>
              <a:rPr lang="en-US" sz="2200" dirty="0"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200" dirty="0" err="1">
                <a:latin typeface="Palatino Linotype" pitchFamily="18" charset="0"/>
                <a:cs typeface="Aparajita" pitchFamily="34" charset="0"/>
              </a:rPr>
              <a:t>када</a:t>
            </a:r>
            <a:r>
              <a:rPr lang="en-US" sz="2200" dirty="0"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200" dirty="0" err="1">
                <a:latin typeface="Palatino Linotype" pitchFamily="18" charset="0"/>
                <a:cs typeface="Aparajita" pitchFamily="34" charset="0"/>
              </a:rPr>
              <a:t>бактерије</a:t>
            </a:r>
            <a:r>
              <a:rPr lang="en-US" sz="2200" dirty="0"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200" dirty="0" err="1">
                <a:latin typeface="Palatino Linotype" pitchFamily="18" charset="0"/>
                <a:cs typeface="Aparajita" pitchFamily="34" charset="0"/>
              </a:rPr>
              <a:t>приђу</a:t>
            </a:r>
            <a:r>
              <a:rPr lang="en-US" sz="2200" dirty="0"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200" dirty="0" err="1">
                <a:latin typeface="Palatino Linotype" pitchFamily="18" charset="0"/>
                <a:cs typeface="Aparajita" pitchFamily="34" charset="0"/>
              </a:rPr>
              <a:t>ближе</a:t>
            </a:r>
            <a:r>
              <a:rPr lang="en-US" sz="2200" dirty="0"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200" dirty="0" err="1">
                <a:latin typeface="Palatino Linotype" pitchFamily="18" charset="0"/>
                <a:cs typeface="Aparajita" pitchFamily="34" charset="0"/>
              </a:rPr>
              <a:t>површини</a:t>
            </a:r>
            <a:r>
              <a:rPr lang="en-US" sz="2200" dirty="0"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200" dirty="0" err="1">
                <a:latin typeface="Palatino Linotype" pitchFamily="18" charset="0"/>
                <a:cs typeface="Aparajita" pitchFamily="34" charset="0"/>
              </a:rPr>
              <a:t>зуба</a:t>
            </a:r>
            <a:r>
              <a:rPr lang="en-US" sz="2200" dirty="0"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200" dirty="0" err="1">
                <a:latin typeface="Palatino Linotype" pitchFamily="18" charset="0"/>
                <a:cs typeface="Aparajita" pitchFamily="34" charset="0"/>
              </a:rPr>
              <a:t>између</a:t>
            </a:r>
            <a:r>
              <a:rPr lang="en-US" sz="2200" dirty="0"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200" dirty="0" err="1">
                <a:latin typeface="Palatino Linotype" pitchFamily="18" charset="0"/>
                <a:cs typeface="Aparajita" pitchFamily="34" charset="0"/>
              </a:rPr>
              <a:t>њих</a:t>
            </a:r>
            <a:r>
              <a:rPr lang="en-US" sz="2200" dirty="0"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200" dirty="0" err="1">
                <a:latin typeface="Palatino Linotype" pitchFamily="18" charset="0"/>
                <a:cs typeface="Aparajita" pitchFamily="34" charset="0"/>
              </a:rPr>
              <a:t>се</a:t>
            </a:r>
            <a:r>
              <a:rPr lang="en-US" sz="2200" dirty="0"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200" dirty="0" err="1">
                <a:latin typeface="Palatino Linotype" pitchFamily="18" charset="0"/>
                <a:cs typeface="Aparajita" pitchFamily="34" charset="0"/>
              </a:rPr>
              <a:t>успостављају</a:t>
            </a:r>
            <a:r>
              <a:rPr lang="en-US" sz="2200" dirty="0"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200" dirty="0" err="1">
                <a:latin typeface="Palatino Linotype" pitchFamily="18" charset="0"/>
                <a:cs typeface="Aparajita" pitchFamily="34" charset="0"/>
              </a:rPr>
              <a:t>иреверибилне</a:t>
            </a:r>
            <a:r>
              <a:rPr lang="en-US" sz="2200" dirty="0"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200" dirty="0" err="1">
                <a:latin typeface="Palatino Linotype" pitchFamily="18" charset="0"/>
                <a:cs typeface="Aparajita" pitchFamily="34" charset="0"/>
              </a:rPr>
              <a:t>јаке</a:t>
            </a:r>
            <a:r>
              <a:rPr lang="en-US" sz="2200" dirty="0"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200" dirty="0" err="1">
                <a:latin typeface="Palatino Linotype" pitchFamily="18" charset="0"/>
                <a:cs typeface="Aparajita" pitchFamily="34" charset="0"/>
              </a:rPr>
              <a:t>везе</a:t>
            </a:r>
            <a:r>
              <a:rPr lang="en-US" sz="2200" dirty="0">
                <a:latin typeface="Palatino Linotype" pitchFamily="18" charset="0"/>
                <a:cs typeface="Aparajita" pitchFamily="34" charset="0"/>
              </a:rPr>
              <a:t> (</a:t>
            </a:r>
            <a:r>
              <a:rPr lang="en-US" sz="2200" dirty="0" err="1">
                <a:latin typeface="Palatino Linotype" pitchFamily="18" charset="0"/>
                <a:cs typeface="Aparajita" pitchFamily="34" charset="0"/>
              </a:rPr>
              <a:t>ковалентне</a:t>
            </a:r>
            <a:r>
              <a:rPr lang="en-US" sz="2200" dirty="0">
                <a:latin typeface="Palatino Linotype" pitchFamily="18" charset="0"/>
                <a:cs typeface="Aparajita" pitchFamily="34" charset="0"/>
              </a:rPr>
              <a:t>, </a:t>
            </a:r>
            <a:r>
              <a:rPr lang="en-US" sz="2200" dirty="0" err="1">
                <a:latin typeface="Palatino Linotype" pitchFamily="18" charset="0"/>
                <a:cs typeface="Aparajita" pitchFamily="34" charset="0"/>
              </a:rPr>
              <a:t>јонске</a:t>
            </a:r>
            <a:r>
              <a:rPr lang="en-US" sz="2200" dirty="0">
                <a:latin typeface="Palatino Linotype" pitchFamily="18" charset="0"/>
                <a:cs typeface="Aparajita" pitchFamily="34" charset="0"/>
              </a:rPr>
              <a:t> ...). </a:t>
            </a:r>
            <a:r>
              <a:rPr lang="en-US" sz="2200" dirty="0" err="1">
                <a:latin typeface="Palatino Linotype" pitchFamily="18" charset="0"/>
                <a:cs typeface="Aparajita" pitchFamily="34" charset="0"/>
              </a:rPr>
              <a:t>Ове</a:t>
            </a:r>
            <a:r>
              <a:rPr lang="en-US" sz="2200" dirty="0"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200" dirty="0" err="1">
                <a:latin typeface="Palatino Linotype" pitchFamily="18" charset="0"/>
                <a:cs typeface="Aparajita" pitchFamily="34" charset="0"/>
              </a:rPr>
              <a:t>везе</a:t>
            </a:r>
            <a:r>
              <a:rPr lang="en-US" sz="2200" dirty="0"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200" dirty="0" err="1">
                <a:latin typeface="Palatino Linotype" pitchFamily="18" charset="0"/>
                <a:cs typeface="Aparajita" pitchFamily="34" charset="0"/>
              </a:rPr>
              <a:t>се</a:t>
            </a:r>
            <a:r>
              <a:rPr lang="en-US" sz="2200" dirty="0"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200" dirty="0" err="1">
                <a:latin typeface="Palatino Linotype" pitchFamily="18" charset="0"/>
                <a:cs typeface="Aparajita" pitchFamily="34" charset="0"/>
              </a:rPr>
              <a:t>успостављају</a:t>
            </a:r>
            <a:r>
              <a:rPr lang="en-US" sz="2200" dirty="0"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200" dirty="0" err="1">
                <a:latin typeface="Palatino Linotype" pitchFamily="18" charset="0"/>
                <a:cs typeface="Aparajita" pitchFamily="34" charset="0"/>
              </a:rPr>
              <a:t>између</a:t>
            </a:r>
            <a:r>
              <a:rPr lang="en-US" sz="2200" dirty="0"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200" dirty="0" err="1">
                <a:solidFill>
                  <a:srgbClr val="0070C0"/>
                </a:solidFill>
                <a:latin typeface="Palatino Linotype" pitchFamily="18" charset="0"/>
                <a:cs typeface="Aparajita" pitchFamily="34" charset="0"/>
              </a:rPr>
              <a:t>адхезина</a:t>
            </a:r>
            <a:r>
              <a:rPr lang="en-US" sz="2200" dirty="0"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200" dirty="0" err="1">
                <a:latin typeface="Palatino Linotype" pitchFamily="18" charset="0"/>
                <a:cs typeface="Aparajita" pitchFamily="34" charset="0"/>
              </a:rPr>
              <a:t>на</a:t>
            </a:r>
            <a:r>
              <a:rPr lang="en-US" sz="2200" dirty="0"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200" dirty="0" err="1">
                <a:latin typeface="Palatino Linotype" pitchFamily="18" charset="0"/>
                <a:cs typeface="Aparajita" pitchFamily="34" charset="0"/>
              </a:rPr>
              <a:t>површини</a:t>
            </a:r>
            <a:r>
              <a:rPr lang="en-US" sz="2200" dirty="0"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200" dirty="0" err="1">
                <a:latin typeface="Palatino Linotype" pitchFamily="18" charset="0"/>
                <a:cs typeface="Aparajita" pitchFamily="34" charset="0"/>
              </a:rPr>
              <a:t>микроорганизама</a:t>
            </a:r>
            <a:r>
              <a:rPr lang="en-US" sz="2200" dirty="0">
                <a:latin typeface="Palatino Linotype" pitchFamily="18" charset="0"/>
                <a:cs typeface="Aparajita" pitchFamily="34" charset="0"/>
              </a:rPr>
              <a:t> и </a:t>
            </a:r>
            <a:r>
              <a:rPr lang="en-US" sz="2200" dirty="0" err="1">
                <a:solidFill>
                  <a:srgbClr val="0070C0"/>
                </a:solidFill>
                <a:latin typeface="Palatino Linotype" pitchFamily="18" charset="0"/>
                <a:cs typeface="Aparajita" pitchFamily="34" charset="0"/>
              </a:rPr>
              <a:t>рецептора</a:t>
            </a:r>
            <a:r>
              <a:rPr lang="en-US" sz="2200" dirty="0"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200" dirty="0" err="1">
                <a:latin typeface="Palatino Linotype" pitchFamily="18" charset="0"/>
                <a:cs typeface="Aparajita" pitchFamily="34" charset="0"/>
              </a:rPr>
              <a:t>на</a:t>
            </a:r>
            <a:r>
              <a:rPr lang="en-US" sz="2200" dirty="0"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200" dirty="0" err="1">
                <a:latin typeface="Palatino Linotype" pitchFamily="18" charset="0"/>
                <a:cs typeface="Aparajita" pitchFamily="34" charset="0"/>
              </a:rPr>
              <a:t>пеликли</a:t>
            </a:r>
            <a:r>
              <a:rPr lang="en-US" sz="2200" dirty="0">
                <a:latin typeface="Palatino Linotype" pitchFamily="18" charset="0"/>
                <a:cs typeface="Aparajita" pitchFamily="34" charset="0"/>
              </a:rPr>
              <a:t> и </a:t>
            </a:r>
            <a:r>
              <a:rPr lang="en-US" sz="2200" dirty="0" err="1">
                <a:latin typeface="Palatino Linotype" pitchFamily="18" charset="0"/>
                <a:cs typeface="Aparajita" pitchFamily="34" charset="0"/>
              </a:rPr>
              <a:t>омогућавају</a:t>
            </a:r>
            <a:r>
              <a:rPr lang="en-US" sz="2200" dirty="0"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200" dirty="0" err="1">
                <a:latin typeface="Palatino Linotype" pitchFamily="18" charset="0"/>
                <a:cs typeface="Aparajita" pitchFamily="34" charset="0"/>
              </a:rPr>
              <a:t>усидравање</a:t>
            </a:r>
            <a:r>
              <a:rPr lang="en-US" sz="2200" dirty="0"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200" dirty="0" err="1">
                <a:latin typeface="Palatino Linotype" pitchFamily="18" charset="0"/>
                <a:cs typeface="Aparajita" pitchFamily="34" charset="0"/>
              </a:rPr>
              <a:t>микроорганизама</a:t>
            </a:r>
            <a:r>
              <a:rPr lang="en-US" sz="2200" dirty="0">
                <a:latin typeface="Palatino Linotype" pitchFamily="18" charset="0"/>
                <a:cs typeface="Aparajita" pitchFamily="34" charset="0"/>
              </a:rPr>
              <a:t> </a:t>
            </a:r>
          </a:p>
          <a:p>
            <a:endParaRPr lang="en-US" sz="2200" dirty="0">
              <a:latin typeface="Palatino Linotype" pitchFamily="18" charset="0"/>
              <a:cs typeface="Aparajita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84438" y="2492375"/>
            <a:ext cx="6372225" cy="36449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sr-Cyrl-RS" sz="2400" dirty="0">
                <a:latin typeface="Palatino Linotype" pitchFamily="18" charset="0"/>
              </a:rPr>
              <a:t>     1674. г. </a:t>
            </a:r>
            <a:r>
              <a:rPr lang="en-US" sz="2400" b="1" i="1" dirty="0" err="1">
                <a:solidFill>
                  <a:schemeClr val="tx2">
                    <a:lumMod val="75000"/>
                  </a:schemeClr>
                </a:solidFill>
                <a:latin typeface="Palatino Linotype" pitchFamily="18" charset="0"/>
              </a:rPr>
              <a:t>Antonie</a:t>
            </a:r>
            <a:r>
              <a:rPr lang="en-US" sz="2400" b="1" i="1" dirty="0">
                <a:solidFill>
                  <a:schemeClr val="tx2">
                    <a:lumMod val="75000"/>
                  </a:schemeClr>
                </a:solidFill>
                <a:latin typeface="Palatino Linotype" pitchFamily="18" charset="0"/>
              </a:rPr>
              <a:t> van Leeuwenhoek</a:t>
            </a:r>
            <a:r>
              <a:rPr lang="sr-Cyrl-RS" sz="2400" dirty="0">
                <a:latin typeface="Palatino Linotype" pitchFamily="18" charset="0"/>
              </a:rPr>
              <a:t>, отац модерне микроскопије, приметио је у свом зубном плаку “изузетно покретљиве, животињице“</a:t>
            </a:r>
            <a:endParaRPr lang="en-US" sz="2400" dirty="0">
              <a:latin typeface="Palatino Linotype" pitchFamily="18" charset="0"/>
            </a:endParaRPr>
          </a:p>
        </p:txBody>
      </p:sp>
      <p:pic>
        <p:nvPicPr>
          <p:cNvPr id="5123" name="Picture 2" descr="http://upload.wikimedia.org/wikipedia/commons/9/94/Jan_Verkolje_-_Antonie_van_Leeuwenhoe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564904"/>
            <a:ext cx="2736850" cy="318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949280"/>
            <a:ext cx="3621088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" y="0"/>
            <a:ext cx="5696677" cy="2204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9" descr="C:\Users\MEDF User\Desktop\KNJIGE za stomatologiju flash\essentials_of_microbiology_for_dental_students__2nd_ed_0198564899 (1)\21_files\DA3C21FF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92080" y="4005263"/>
            <a:ext cx="3456384" cy="285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562" name="Picture 2" descr="Image result for antonie van leeuwenhoek microscope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96136" y="0"/>
            <a:ext cx="3347864" cy="22156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Content Placeholder 2"/>
          <p:cNvSpPr>
            <a:spLocks noGrp="1"/>
          </p:cNvSpPr>
          <p:nvPr>
            <p:ph idx="1"/>
          </p:nvPr>
        </p:nvSpPr>
        <p:spPr>
          <a:xfrm>
            <a:off x="250825" y="188913"/>
            <a:ext cx="8497888" cy="6335712"/>
          </a:xfrm>
        </p:spPr>
        <p:txBody>
          <a:bodyPr/>
          <a:lstStyle/>
          <a:p>
            <a:pPr algn="r">
              <a:buFont typeface="Arial" charset="0"/>
              <a:buNone/>
            </a:pPr>
            <a:r>
              <a:rPr lang="en-US" sz="2000" b="1" dirty="0" err="1">
                <a:solidFill>
                  <a:srgbClr val="C00000"/>
                </a:solidFill>
                <a:latin typeface="Palatino Linotype" pitchFamily="18" charset="0"/>
                <a:cs typeface="Aparajita" pitchFamily="34" charset="0"/>
              </a:rPr>
              <a:t>Коагрегација</a:t>
            </a:r>
            <a:r>
              <a:rPr lang="en-US" sz="2000" b="1" dirty="0">
                <a:solidFill>
                  <a:srgbClr val="C00000"/>
                </a:solidFill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000" b="1" dirty="0" err="1">
                <a:solidFill>
                  <a:srgbClr val="C00000"/>
                </a:solidFill>
                <a:latin typeface="Palatino Linotype" pitchFamily="18" charset="0"/>
                <a:cs typeface="Aparajita" pitchFamily="34" charset="0"/>
              </a:rPr>
              <a:t>или</a:t>
            </a:r>
            <a:r>
              <a:rPr lang="en-US" sz="2000" b="1" dirty="0">
                <a:solidFill>
                  <a:srgbClr val="C00000"/>
                </a:solidFill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000" b="1" dirty="0" err="1">
                <a:solidFill>
                  <a:srgbClr val="C00000"/>
                </a:solidFill>
                <a:latin typeface="Palatino Linotype" pitchFamily="18" charset="0"/>
                <a:cs typeface="Aparajita" pitchFamily="34" charset="0"/>
              </a:rPr>
              <a:t>коадхезија</a:t>
            </a:r>
            <a:r>
              <a:rPr lang="en-US" sz="2000" dirty="0">
                <a:solidFill>
                  <a:srgbClr val="C00000"/>
                </a:solidFill>
                <a:latin typeface="Palatino Linotype" pitchFamily="18" charset="0"/>
                <a:cs typeface="Aparajita" pitchFamily="34" charset="0"/>
              </a:rPr>
              <a:t>:</a:t>
            </a:r>
            <a:r>
              <a:rPr lang="en-US" sz="2000" dirty="0"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000" dirty="0" err="1">
                <a:latin typeface="Palatino Linotype" pitchFamily="18" charset="0"/>
                <a:cs typeface="Aparajita" pitchFamily="34" charset="0"/>
              </a:rPr>
              <a:t>за</a:t>
            </a:r>
            <a:r>
              <a:rPr lang="en-US" sz="2000" dirty="0"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000" dirty="0" err="1">
                <a:latin typeface="Palatino Linotype" pitchFamily="18" charset="0"/>
                <a:cs typeface="Aparajita" pitchFamily="34" charset="0"/>
              </a:rPr>
              <a:t>прву</a:t>
            </a:r>
            <a:r>
              <a:rPr lang="en-US" sz="2000" dirty="0"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000" dirty="0" err="1">
                <a:latin typeface="Palatino Linotype" pitchFamily="18" charset="0"/>
                <a:cs typeface="Aparajita" pitchFamily="34" charset="0"/>
              </a:rPr>
              <a:t>генерацију</a:t>
            </a:r>
            <a:r>
              <a:rPr lang="en-US" sz="2000" dirty="0"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000" dirty="0" err="1">
                <a:latin typeface="Palatino Linotype" pitchFamily="18" charset="0"/>
                <a:cs typeface="Aparajita" pitchFamily="34" charset="0"/>
              </a:rPr>
              <a:t>бактерија</a:t>
            </a:r>
            <a:r>
              <a:rPr lang="en-US" sz="2000" dirty="0">
                <a:latin typeface="Palatino Linotype" pitchFamily="18" charset="0"/>
                <a:cs typeface="Aparajita" pitchFamily="34" charset="0"/>
              </a:rPr>
              <a:t> "</a:t>
            </a:r>
            <a:r>
              <a:rPr lang="en-US" sz="2000" dirty="0" err="1">
                <a:latin typeface="Palatino Linotype" pitchFamily="18" charset="0"/>
                <a:cs typeface="Aparajita" pitchFamily="34" charset="0"/>
              </a:rPr>
              <a:t>залепљених</a:t>
            </a:r>
            <a:r>
              <a:rPr lang="en-US" sz="2000" dirty="0">
                <a:latin typeface="Palatino Linotype" pitchFamily="18" charset="0"/>
                <a:cs typeface="Aparajita" pitchFamily="34" charset="0"/>
              </a:rPr>
              <a:t>" </a:t>
            </a:r>
            <a:r>
              <a:rPr lang="en-US" sz="2000" dirty="0" err="1">
                <a:latin typeface="Palatino Linotype" pitchFamily="18" charset="0"/>
                <a:cs typeface="Aparajita" pitchFamily="34" charset="0"/>
              </a:rPr>
              <a:t>за</a:t>
            </a:r>
            <a:r>
              <a:rPr lang="en-US" sz="2000" dirty="0"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000" dirty="0" err="1">
                <a:latin typeface="Palatino Linotype" pitchFamily="18" charset="0"/>
                <a:cs typeface="Aparajita" pitchFamily="34" charset="0"/>
              </a:rPr>
              <a:t>површину</a:t>
            </a:r>
            <a:r>
              <a:rPr lang="en-US" sz="2000" dirty="0"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000" dirty="0" err="1">
                <a:latin typeface="Palatino Linotype" pitchFamily="18" charset="0"/>
                <a:cs typeface="Aparajita" pitchFamily="34" charset="0"/>
              </a:rPr>
              <a:t>зуба</a:t>
            </a:r>
            <a:r>
              <a:rPr lang="en-US" sz="2000" dirty="0"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000" dirty="0" err="1">
                <a:latin typeface="Palatino Linotype" pitchFamily="18" charset="0"/>
                <a:cs typeface="Aparajita" pitchFamily="34" charset="0"/>
              </a:rPr>
              <a:t>везују</a:t>
            </a:r>
            <a:r>
              <a:rPr lang="en-US" sz="2000" dirty="0"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000" dirty="0" err="1">
                <a:latin typeface="Palatino Linotype" pitchFamily="18" charset="0"/>
                <a:cs typeface="Aparajita" pitchFamily="34" charset="0"/>
              </a:rPr>
              <a:t>се</a:t>
            </a:r>
            <a:r>
              <a:rPr lang="en-US" sz="2000" dirty="0"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000" dirty="0" err="1">
                <a:latin typeface="Palatino Linotype" pitchFamily="18" charset="0"/>
                <a:cs typeface="Aparajita" pitchFamily="34" charset="0"/>
              </a:rPr>
              <a:t>нове</a:t>
            </a:r>
            <a:r>
              <a:rPr lang="en-US" sz="2000" dirty="0"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000" dirty="0" err="1">
                <a:latin typeface="Palatino Linotype" pitchFamily="18" charset="0"/>
                <a:cs typeface="Aparajita" pitchFamily="34" charset="0"/>
              </a:rPr>
              <a:t>бактерије</a:t>
            </a:r>
            <a:r>
              <a:rPr lang="en-US" sz="2000" dirty="0"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000" dirty="0" err="1">
                <a:latin typeface="Palatino Linotype" pitchFamily="18" charset="0"/>
                <a:cs typeface="Aparajita" pitchFamily="34" charset="0"/>
              </a:rPr>
              <a:t>исте</a:t>
            </a:r>
            <a:r>
              <a:rPr lang="en-US" sz="2000" dirty="0"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000" dirty="0" err="1">
                <a:latin typeface="Palatino Linotype" pitchFamily="18" charset="0"/>
                <a:cs typeface="Aparajita" pitchFamily="34" charset="0"/>
              </a:rPr>
              <a:t>или</a:t>
            </a:r>
            <a:r>
              <a:rPr lang="en-US" sz="2000" dirty="0"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000" dirty="0" err="1">
                <a:latin typeface="Palatino Linotype" pitchFamily="18" charset="0"/>
                <a:cs typeface="Aparajita" pitchFamily="34" charset="0"/>
              </a:rPr>
              <a:t>различите</a:t>
            </a:r>
            <a:r>
              <a:rPr lang="en-US" sz="2000" dirty="0"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000" dirty="0" err="1">
                <a:latin typeface="Palatino Linotype" pitchFamily="18" charset="0"/>
                <a:cs typeface="Aparajita" pitchFamily="34" charset="0"/>
              </a:rPr>
              <a:t>врсте</a:t>
            </a:r>
            <a:endParaRPr lang="en-US" sz="2000" dirty="0">
              <a:latin typeface="Palatino Linotype" pitchFamily="18" charset="0"/>
              <a:cs typeface="Aparajita" pitchFamily="34" charset="0"/>
            </a:endParaRPr>
          </a:p>
          <a:p>
            <a:pPr algn="r">
              <a:buFont typeface="Arial" charset="0"/>
              <a:buNone/>
            </a:pPr>
            <a:endParaRPr lang="en-US" sz="2000" dirty="0">
              <a:latin typeface="Palatino Linotype" pitchFamily="18" charset="0"/>
              <a:cs typeface="Aparajita" pitchFamily="34" charset="0"/>
            </a:endParaRPr>
          </a:p>
          <a:p>
            <a:pPr algn="r">
              <a:buFont typeface="Arial" charset="0"/>
              <a:buNone/>
            </a:pPr>
            <a:r>
              <a:rPr lang="en-US" sz="2000" b="1" dirty="0" err="1">
                <a:solidFill>
                  <a:srgbClr val="C00000"/>
                </a:solidFill>
                <a:latin typeface="Palatino Linotype" pitchFamily="18" charset="0"/>
                <a:cs typeface="Aparajita" pitchFamily="34" charset="0"/>
              </a:rPr>
              <a:t>Формирање</a:t>
            </a:r>
            <a:r>
              <a:rPr lang="en-US" sz="2000" b="1" dirty="0">
                <a:solidFill>
                  <a:srgbClr val="C00000"/>
                </a:solidFill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000" b="1" dirty="0" err="1">
                <a:solidFill>
                  <a:srgbClr val="C00000"/>
                </a:solidFill>
                <a:latin typeface="Palatino Linotype" pitchFamily="18" charset="0"/>
                <a:cs typeface="Aparajita" pitchFamily="34" charset="0"/>
              </a:rPr>
              <a:t>биофилма</a:t>
            </a:r>
            <a:r>
              <a:rPr lang="en-US" sz="2000" dirty="0">
                <a:solidFill>
                  <a:srgbClr val="C00000"/>
                </a:solidFill>
                <a:latin typeface="Palatino Linotype" pitchFamily="18" charset="0"/>
                <a:cs typeface="Aparajita" pitchFamily="34" charset="0"/>
              </a:rPr>
              <a:t>:</a:t>
            </a:r>
            <a:r>
              <a:rPr lang="en-US" sz="2000" dirty="0"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000" dirty="0" err="1">
                <a:latin typeface="Palatino Linotype" pitchFamily="18" charset="0"/>
                <a:cs typeface="Aparajita" pitchFamily="34" charset="0"/>
              </a:rPr>
              <a:t>бактерије</a:t>
            </a:r>
            <a:r>
              <a:rPr lang="en-US" sz="2000" dirty="0">
                <a:latin typeface="Palatino Linotype" pitchFamily="18" charset="0"/>
                <a:cs typeface="Aparajita" pitchFamily="34" charset="0"/>
              </a:rPr>
              <a:t>, </a:t>
            </a:r>
            <a:r>
              <a:rPr lang="en-US" sz="2000" dirty="0" err="1">
                <a:latin typeface="Palatino Linotype" pitchFamily="18" charset="0"/>
                <a:cs typeface="Aparajita" pitchFamily="34" charset="0"/>
              </a:rPr>
              <a:t>када</a:t>
            </a:r>
            <a:r>
              <a:rPr lang="en-US" sz="2000" dirty="0"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000" dirty="0" err="1">
                <a:latin typeface="Palatino Linotype" pitchFamily="18" charset="0"/>
                <a:cs typeface="Aparajita" pitchFamily="34" charset="0"/>
              </a:rPr>
              <a:t>се</a:t>
            </a:r>
            <a:r>
              <a:rPr lang="en-US" sz="2000" dirty="0"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000" dirty="0" err="1">
                <a:latin typeface="Palatino Linotype" pitchFamily="18" charset="0"/>
                <a:cs typeface="Aparajita" pitchFamily="34" charset="0"/>
              </a:rPr>
              <a:t>једном</a:t>
            </a:r>
            <a:r>
              <a:rPr lang="en-US" sz="2000" dirty="0"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000" dirty="0" err="1">
                <a:latin typeface="Palatino Linotype" pitchFamily="18" charset="0"/>
                <a:cs typeface="Aparajita" pitchFamily="34" charset="0"/>
              </a:rPr>
              <a:t>вежу</a:t>
            </a:r>
            <a:r>
              <a:rPr lang="en-US" sz="2000" dirty="0"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000" dirty="0" err="1">
                <a:latin typeface="Palatino Linotype" pitchFamily="18" charset="0"/>
                <a:cs typeface="Aparajita" pitchFamily="34" charset="0"/>
              </a:rPr>
              <a:t>за</a:t>
            </a:r>
            <a:r>
              <a:rPr lang="en-US" sz="2000" dirty="0"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000" dirty="0" err="1">
                <a:latin typeface="Palatino Linotype" pitchFamily="18" charset="0"/>
                <a:cs typeface="Aparajita" pitchFamily="34" charset="0"/>
              </a:rPr>
              <a:t>површину</a:t>
            </a:r>
            <a:r>
              <a:rPr lang="en-US" sz="2000" dirty="0"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000" dirty="0" err="1">
                <a:latin typeface="Palatino Linotype" pitchFamily="18" charset="0"/>
                <a:cs typeface="Aparajita" pitchFamily="34" charset="0"/>
              </a:rPr>
              <a:t>зуба</a:t>
            </a:r>
            <a:r>
              <a:rPr lang="en-US" sz="2000" dirty="0">
                <a:latin typeface="Palatino Linotype" pitchFamily="18" charset="0"/>
                <a:cs typeface="Aparajita" pitchFamily="34" charset="0"/>
              </a:rPr>
              <a:t>, </a:t>
            </a:r>
            <a:r>
              <a:rPr lang="en-US" sz="2000" dirty="0" err="1">
                <a:latin typeface="Palatino Linotype" pitchFamily="18" charset="0"/>
                <a:cs typeface="Aparajita" pitchFamily="34" charset="0"/>
              </a:rPr>
              <a:t>следи</a:t>
            </a:r>
            <a:r>
              <a:rPr lang="en-US" sz="2000" dirty="0"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000" dirty="0" err="1">
                <a:latin typeface="Palatino Linotype" pitchFamily="18" charset="0"/>
                <a:cs typeface="Aparajita" pitchFamily="34" charset="0"/>
              </a:rPr>
              <a:t>њихово</a:t>
            </a:r>
            <a:r>
              <a:rPr lang="en-US" sz="2000" dirty="0"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000" dirty="0" err="1">
                <a:latin typeface="Palatino Linotype" pitchFamily="18" charset="0"/>
                <a:cs typeface="Aparajita" pitchFamily="34" charset="0"/>
              </a:rPr>
              <a:t>умножавање</a:t>
            </a:r>
            <a:r>
              <a:rPr lang="en-US" sz="2000" dirty="0">
                <a:latin typeface="Palatino Linotype" pitchFamily="18" charset="0"/>
                <a:cs typeface="Aparajita" pitchFamily="34" charset="0"/>
              </a:rPr>
              <a:t>, </a:t>
            </a:r>
            <a:r>
              <a:rPr lang="en-US" sz="2000" dirty="0" err="1">
                <a:latin typeface="Palatino Linotype" pitchFamily="18" charset="0"/>
                <a:cs typeface="Aparajita" pitchFamily="34" charset="0"/>
              </a:rPr>
              <a:t>при</a:t>
            </a:r>
            <a:r>
              <a:rPr lang="en-US" sz="2000" dirty="0"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000" dirty="0" err="1">
                <a:latin typeface="Palatino Linotype" pitchFamily="18" charset="0"/>
                <a:cs typeface="Aparajita" pitchFamily="34" charset="0"/>
              </a:rPr>
              <a:t>чему</a:t>
            </a:r>
            <a:r>
              <a:rPr lang="en-US" sz="2000" dirty="0"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000" dirty="0" err="1">
                <a:latin typeface="Palatino Linotype" pitchFamily="18" charset="0"/>
                <a:cs typeface="Aparajita" pitchFamily="34" charset="0"/>
              </a:rPr>
              <a:t>оне</a:t>
            </a:r>
            <a:r>
              <a:rPr lang="en-US" sz="2000" dirty="0"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000" dirty="0" err="1">
                <a:latin typeface="Palatino Linotype" pitchFamily="18" charset="0"/>
                <a:cs typeface="Aparajita" pitchFamily="34" charset="0"/>
              </a:rPr>
              <a:t>остају</a:t>
            </a:r>
            <a:r>
              <a:rPr lang="en-US" sz="2000" dirty="0"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000" dirty="0" err="1">
                <a:latin typeface="Palatino Linotype" pitchFamily="18" charset="0"/>
                <a:cs typeface="Aparajita" pitchFamily="34" charset="0"/>
              </a:rPr>
              <a:t>везане</a:t>
            </a:r>
            <a:r>
              <a:rPr lang="en-US" sz="2000" dirty="0">
                <a:latin typeface="Palatino Linotype" pitchFamily="18" charset="0"/>
                <a:cs typeface="Aparajita" pitchFamily="34" charset="0"/>
              </a:rPr>
              <a:t>. </a:t>
            </a:r>
            <a:r>
              <a:rPr lang="en-US" sz="2000" dirty="0" err="1">
                <a:latin typeface="Palatino Linotype" pitchFamily="18" charset="0"/>
                <a:cs typeface="Aparajita" pitchFamily="34" charset="0"/>
              </a:rPr>
              <a:t>Формира</a:t>
            </a:r>
            <a:r>
              <a:rPr lang="en-US" sz="2000" dirty="0"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000" dirty="0" err="1">
                <a:latin typeface="Palatino Linotype" pitchFamily="18" charset="0"/>
                <a:cs typeface="Aparajita" pitchFamily="34" charset="0"/>
              </a:rPr>
              <a:t>се</a:t>
            </a:r>
            <a:r>
              <a:rPr lang="en-US" sz="2000" dirty="0"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000" dirty="0" err="1">
                <a:solidFill>
                  <a:srgbClr val="FF0000"/>
                </a:solidFill>
                <a:latin typeface="Palatino Linotype" pitchFamily="18" charset="0"/>
                <a:cs typeface="Aparajita" pitchFamily="34" charset="0"/>
              </a:rPr>
              <a:t>биофилм</a:t>
            </a:r>
            <a:r>
              <a:rPr lang="en-US" sz="2000" dirty="0">
                <a:solidFill>
                  <a:srgbClr val="FF0000"/>
                </a:solidFill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000" dirty="0" err="1">
                <a:latin typeface="Palatino Linotype" pitchFamily="18" charset="0"/>
                <a:cs typeface="Aparajita" pitchFamily="34" charset="0"/>
              </a:rPr>
              <a:t>који</a:t>
            </a:r>
            <a:r>
              <a:rPr lang="en-US" sz="2000" dirty="0"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000" dirty="0" err="1">
                <a:latin typeface="Palatino Linotype" pitchFamily="18" charset="0"/>
                <a:cs typeface="Aparajita" pitchFamily="34" charset="0"/>
              </a:rPr>
              <a:t>представља</a:t>
            </a:r>
            <a:r>
              <a:rPr lang="en-US" sz="2000" dirty="0">
                <a:latin typeface="Palatino Linotype" pitchFamily="18" charset="0"/>
                <a:cs typeface="Aparajita" pitchFamily="34" charset="0"/>
              </a:rPr>
              <a:t> </a:t>
            </a:r>
            <a:r>
              <a:rPr lang="en-US" sz="2000" dirty="0" err="1">
                <a:solidFill>
                  <a:srgbClr val="FF0000"/>
                </a:solidFill>
                <a:latin typeface="Palatino Linotype" pitchFamily="18" charset="0"/>
              </a:rPr>
              <a:t>сесилну</a:t>
            </a:r>
            <a:r>
              <a:rPr lang="en-US" sz="20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2000" dirty="0" err="1">
                <a:solidFill>
                  <a:srgbClr val="FF0000"/>
                </a:solidFill>
                <a:latin typeface="Palatino Linotype" pitchFamily="18" charset="0"/>
              </a:rPr>
              <a:t>заједницу</a:t>
            </a:r>
            <a:r>
              <a:rPr lang="en-US" sz="20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2000" dirty="0" err="1">
                <a:solidFill>
                  <a:srgbClr val="FF0000"/>
                </a:solidFill>
                <a:latin typeface="Palatino Linotype" pitchFamily="18" charset="0"/>
              </a:rPr>
              <a:t>микроорганизама</a:t>
            </a:r>
            <a:r>
              <a:rPr lang="en-US" sz="20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2000" dirty="0">
                <a:latin typeface="Palatino Linotype" pitchFamily="18" charset="0"/>
              </a:rPr>
              <a:t>(</a:t>
            </a:r>
            <a:r>
              <a:rPr lang="en-US" sz="2000" dirty="0" err="1">
                <a:latin typeface="Palatino Linotype" pitchFamily="18" charset="0"/>
              </a:rPr>
              <a:t>исте</a:t>
            </a:r>
            <a:r>
              <a:rPr lang="en-US" sz="2000" dirty="0">
                <a:latin typeface="Palatino Linotype" pitchFamily="18" charset="0"/>
              </a:rPr>
              <a:t> и </a:t>
            </a:r>
            <a:r>
              <a:rPr lang="en-US" sz="2000" dirty="0" err="1">
                <a:latin typeface="Palatino Linotype" pitchFamily="18" charset="0"/>
              </a:rPr>
              <a:t>различите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врсте</a:t>
            </a:r>
            <a:r>
              <a:rPr lang="en-US" sz="2000" dirty="0">
                <a:latin typeface="Palatino Linotype" pitchFamily="18" charset="0"/>
              </a:rPr>
              <a:t>) </a:t>
            </a:r>
            <a:r>
              <a:rPr lang="en-US" sz="2000" dirty="0" err="1">
                <a:latin typeface="Palatino Linotype" pitchFamily="18" charset="0"/>
              </a:rPr>
              <a:t>која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је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иреверзибилно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везана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за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површину</a:t>
            </a:r>
            <a:r>
              <a:rPr lang="en-US" sz="2000" dirty="0">
                <a:latin typeface="Palatino Linotype" pitchFamily="18" charset="0"/>
              </a:rPr>
              <a:t> и </a:t>
            </a:r>
            <a:r>
              <a:rPr lang="en-US" sz="2000" dirty="0" err="1">
                <a:solidFill>
                  <a:srgbClr val="FF0000"/>
                </a:solidFill>
                <a:latin typeface="Palatino Linotype" pitchFamily="18" charset="0"/>
              </a:rPr>
              <a:t>окружена</a:t>
            </a:r>
            <a:r>
              <a:rPr lang="en-US" sz="20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2000" dirty="0" err="1">
                <a:solidFill>
                  <a:srgbClr val="FF0000"/>
                </a:solidFill>
                <a:latin typeface="Palatino Linotype" pitchFamily="18" charset="0"/>
              </a:rPr>
              <a:t>екстраполимерним</a:t>
            </a:r>
            <a:r>
              <a:rPr lang="en-US" sz="20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2000" dirty="0" err="1">
                <a:solidFill>
                  <a:srgbClr val="FF0000"/>
                </a:solidFill>
                <a:latin typeface="Palatino Linotype" pitchFamily="18" charset="0"/>
              </a:rPr>
              <a:t>матриксом</a:t>
            </a:r>
            <a:r>
              <a:rPr lang="en-US" sz="2000" dirty="0">
                <a:solidFill>
                  <a:srgbClr val="FF0000"/>
                </a:solidFill>
                <a:latin typeface="Palatino Linotype" pitchFamily="18" charset="0"/>
              </a:rPr>
              <a:t> (</a:t>
            </a:r>
            <a:r>
              <a:rPr lang="en-US" sz="2000" dirty="0" err="1">
                <a:solidFill>
                  <a:srgbClr val="FF0000"/>
                </a:solidFill>
                <a:latin typeface="Palatino Linotype" pitchFamily="18" charset="0"/>
              </a:rPr>
              <a:t>слуз</a:t>
            </a:r>
            <a:r>
              <a:rPr lang="en-US" sz="2000" dirty="0">
                <a:solidFill>
                  <a:srgbClr val="FF0000"/>
                </a:solidFill>
                <a:latin typeface="Palatino Linotype" pitchFamily="18" charset="0"/>
              </a:rPr>
              <a:t>)</a:t>
            </a:r>
            <a:endParaRPr lang="en-US" sz="2000" dirty="0">
              <a:latin typeface="Palatino Linotype" pitchFamily="18" charset="0"/>
            </a:endParaRPr>
          </a:p>
          <a:p>
            <a:pPr algn="r">
              <a:buFont typeface="Arial" charset="0"/>
              <a:buNone/>
            </a:pPr>
            <a:endParaRPr lang="en-US" sz="2000" dirty="0">
              <a:latin typeface="Palatino Linotype" pitchFamily="18" charset="0"/>
            </a:endParaRPr>
          </a:p>
          <a:p>
            <a:pPr algn="r">
              <a:buFont typeface="Arial" charset="0"/>
              <a:buNone/>
            </a:pPr>
            <a:r>
              <a:rPr lang="en-US" sz="2000" dirty="0" err="1">
                <a:latin typeface="Palatino Linotype" pitchFamily="18" charset="0"/>
              </a:rPr>
              <a:t>Комуникација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која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се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остварује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помоћу</a:t>
            </a:r>
            <a:endParaRPr lang="en-US" sz="2000" dirty="0">
              <a:latin typeface="Palatino Linotype" pitchFamily="18" charset="0"/>
            </a:endParaRPr>
          </a:p>
          <a:p>
            <a:pPr algn="r">
              <a:buFont typeface="Arial" charset="0"/>
              <a:buNone/>
            </a:pPr>
            <a:r>
              <a:rPr lang="en-US" sz="2000" dirty="0" err="1">
                <a:latin typeface="Palatino Linotype" pitchFamily="18" charset="0"/>
              </a:rPr>
              <a:t>сигналних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молекула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омогућује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бактеријама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биофилма</a:t>
            </a:r>
            <a:endParaRPr lang="en-US" sz="2000" dirty="0">
              <a:latin typeface="Palatino Linotype" pitchFamily="18" charset="0"/>
            </a:endParaRPr>
          </a:p>
          <a:p>
            <a:pPr algn="r">
              <a:buFont typeface="Arial" charset="0"/>
              <a:buNone/>
            </a:pPr>
            <a:r>
              <a:rPr lang="en-US" sz="2000" dirty="0" err="1">
                <a:latin typeface="Palatino Linotype" pitchFamily="18" charset="0"/>
              </a:rPr>
              <a:t>да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се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организују</a:t>
            </a:r>
            <a:r>
              <a:rPr lang="en-US" sz="2000" dirty="0">
                <a:latin typeface="Palatino Linotype" pitchFamily="18" charset="0"/>
              </a:rPr>
              <a:t> у </a:t>
            </a:r>
            <a:r>
              <a:rPr lang="en-US" sz="2000" dirty="0" err="1">
                <a:latin typeface="Palatino Linotype" pitchFamily="18" charset="0"/>
              </a:rPr>
              <a:t>функционaлну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зaједницу</a:t>
            </a:r>
            <a:endParaRPr lang="en-US" sz="2000" dirty="0">
              <a:latin typeface="Palatino Linotype" pitchFamily="18" charset="0"/>
            </a:endParaRPr>
          </a:p>
          <a:p>
            <a:pPr algn="r">
              <a:buFont typeface="Arial" charset="0"/>
              <a:buNone/>
            </a:pPr>
            <a:r>
              <a:rPr lang="en-US" sz="2000" dirty="0">
                <a:latin typeface="Palatino Linotype" pitchFamily="18" charset="0"/>
              </a:rPr>
              <a:t> </a:t>
            </a:r>
          </a:p>
          <a:p>
            <a:pPr algn="r">
              <a:buFont typeface="Arial" charset="0"/>
              <a:buNone/>
            </a:pPr>
            <a:r>
              <a:rPr lang="ru-RU" sz="2000" dirty="0">
                <a:latin typeface="Palatino Linotype" pitchFamily="18" charset="0"/>
              </a:rPr>
              <a:t>Унутар биофилма, микроорганизми су распоређени у колонама или њихов распоред подсећа на структуру гљива а између њих су канали који омогућују транспорт метаболита и хранљивих материја</a:t>
            </a:r>
            <a:endParaRPr lang="en-US" sz="2000" dirty="0">
              <a:latin typeface="Palatino Linotype" pitchFamily="18" charset="0"/>
            </a:endParaRPr>
          </a:p>
          <a:p>
            <a:pPr>
              <a:buFont typeface="Arial" charset="0"/>
              <a:buNone/>
            </a:pPr>
            <a:endParaRPr lang="en-US" sz="1900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Content Placeholder 2"/>
          <p:cNvSpPr>
            <a:spLocks noGrp="1"/>
          </p:cNvSpPr>
          <p:nvPr>
            <p:ph idx="1"/>
          </p:nvPr>
        </p:nvSpPr>
        <p:spPr>
          <a:xfrm>
            <a:off x="0" y="476672"/>
            <a:ext cx="8750176" cy="5832102"/>
          </a:xfrm>
        </p:spPr>
        <p:txBody>
          <a:bodyPr/>
          <a:lstStyle/>
          <a:p>
            <a:pPr>
              <a:buNone/>
            </a:pPr>
            <a:r>
              <a:rPr lang="sr-Cyrl-RS" sz="4000" dirty="0">
                <a:latin typeface="Palatino Linotype" pitchFamily="18" charset="0"/>
              </a:rPr>
              <a:t>...</a:t>
            </a:r>
          </a:p>
          <a:p>
            <a:pPr>
              <a:buNone/>
            </a:pPr>
            <a:endParaRPr lang="sr-Cyrl-RS" sz="2200" dirty="0">
              <a:latin typeface="Palatino Linotype" pitchFamily="18" charset="0"/>
            </a:endParaRPr>
          </a:p>
          <a:p>
            <a:r>
              <a:rPr lang="en-US" sz="2200" dirty="0" err="1">
                <a:latin typeface="Palatino Linotype" pitchFamily="18" charset="0"/>
              </a:rPr>
              <a:t>Пљувачну</a:t>
            </a:r>
            <a:r>
              <a:rPr lang="en-US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пеликлу</a:t>
            </a:r>
            <a:r>
              <a:rPr lang="en-US" sz="2200" dirty="0">
                <a:latin typeface="Palatino Linotype" pitchFamily="18" charset="0"/>
              </a:rPr>
              <a:t> </a:t>
            </a:r>
            <a:r>
              <a:rPr lang="en-US" sz="2200" dirty="0" err="1">
                <a:solidFill>
                  <a:srgbClr val="FF0000"/>
                </a:solidFill>
                <a:latin typeface="Palatino Linotype" pitchFamily="18" charset="0"/>
              </a:rPr>
              <a:t>најпре</a:t>
            </a:r>
            <a:r>
              <a:rPr lang="en-US" sz="22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2200" dirty="0" err="1">
                <a:solidFill>
                  <a:srgbClr val="FF0000"/>
                </a:solidFill>
                <a:latin typeface="Palatino Linotype" pitchFamily="18" charset="0"/>
              </a:rPr>
              <a:t>колонизују</a:t>
            </a:r>
            <a:r>
              <a:rPr lang="en-US" sz="22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2200" dirty="0" err="1">
                <a:solidFill>
                  <a:srgbClr val="FF0000"/>
                </a:solidFill>
                <a:latin typeface="Palatino Linotype" pitchFamily="18" charset="0"/>
              </a:rPr>
              <a:t>аеробне</a:t>
            </a:r>
            <a:r>
              <a:rPr lang="vi-VN" sz="22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2200" dirty="0" err="1">
                <a:solidFill>
                  <a:srgbClr val="FF0000"/>
                </a:solidFill>
                <a:latin typeface="Palatino Linotype" pitchFamily="18" charset="0"/>
              </a:rPr>
              <a:t>бактерије</a:t>
            </a:r>
            <a:r>
              <a:rPr lang="vi-VN" sz="2200" dirty="0">
                <a:latin typeface="Palatino Linotype" pitchFamily="18" charset="0"/>
              </a:rPr>
              <a:t>, </a:t>
            </a:r>
            <a:r>
              <a:rPr lang="en-US" sz="2200" dirty="0" err="1">
                <a:latin typeface="Palatino Linotype" pitchFamily="18" charset="0"/>
              </a:rPr>
              <a:t>јер</a:t>
            </a:r>
            <a:r>
              <a:rPr lang="vi-VN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на</a:t>
            </a:r>
            <a:r>
              <a:rPr lang="en-US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почетку</a:t>
            </a:r>
            <a:r>
              <a:rPr lang="en-US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владају</a:t>
            </a:r>
            <a:r>
              <a:rPr lang="en-US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аеробни</a:t>
            </a:r>
            <a:r>
              <a:rPr lang="en-US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услови</a:t>
            </a:r>
            <a:r>
              <a:rPr lang="en-US" sz="2200" dirty="0">
                <a:latin typeface="Palatino Linotype" pitchFamily="18" charset="0"/>
              </a:rPr>
              <a:t> и </a:t>
            </a:r>
            <a:r>
              <a:rPr lang="en-US" sz="2200" dirty="0" err="1">
                <a:latin typeface="Palatino Linotype" pitchFamily="18" charset="0"/>
              </a:rPr>
              <a:t>матрикс</a:t>
            </a:r>
            <a:r>
              <a:rPr lang="vi-VN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плака</a:t>
            </a:r>
            <a:r>
              <a:rPr lang="en-US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је</a:t>
            </a:r>
            <a:r>
              <a:rPr lang="vi-VN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још</a:t>
            </a:r>
            <a:r>
              <a:rPr lang="vi-VN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довољно</a:t>
            </a:r>
            <a:r>
              <a:rPr lang="vi-VN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пропустљив</a:t>
            </a:r>
            <a:r>
              <a:rPr lang="vi-VN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за</a:t>
            </a:r>
            <a:r>
              <a:rPr lang="vi-VN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улаз</a:t>
            </a:r>
            <a:r>
              <a:rPr lang="vi-VN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пуферских</a:t>
            </a:r>
            <a:r>
              <a:rPr lang="vi-VN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система</a:t>
            </a:r>
            <a:r>
              <a:rPr lang="vi-VN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из</a:t>
            </a:r>
            <a:r>
              <a:rPr lang="vi-VN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пљувачке</a:t>
            </a:r>
            <a:r>
              <a:rPr lang="en-US" sz="2200" dirty="0">
                <a:latin typeface="Palatino Linotype" pitchFamily="18" charset="0"/>
              </a:rPr>
              <a:t>, </a:t>
            </a:r>
            <a:r>
              <a:rPr lang="en-US" sz="2200" dirty="0" err="1">
                <a:latin typeface="Palatino Linotype" pitchFamily="18" charset="0"/>
              </a:rPr>
              <a:t>као</a:t>
            </a:r>
            <a:r>
              <a:rPr lang="vi-VN" sz="2200" dirty="0">
                <a:latin typeface="Palatino Linotype" pitchFamily="18" charset="0"/>
              </a:rPr>
              <a:t> </a:t>
            </a:r>
            <a:r>
              <a:rPr lang="en-US" sz="2200" dirty="0">
                <a:latin typeface="Palatino Linotype" pitchFamily="18" charset="0"/>
              </a:rPr>
              <a:t>и</a:t>
            </a:r>
            <a:r>
              <a:rPr lang="vi-VN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кисеоника</a:t>
            </a:r>
            <a:endParaRPr lang="en-US" sz="2200" dirty="0">
              <a:latin typeface="Palatino Linotype" pitchFamily="18" charset="0"/>
            </a:endParaRPr>
          </a:p>
          <a:p>
            <a:endParaRPr lang="en-US" sz="2200" dirty="0">
              <a:latin typeface="Palatino Linotype" pitchFamily="18" charset="0"/>
            </a:endParaRPr>
          </a:p>
          <a:p>
            <a:r>
              <a:rPr lang="en-US" sz="2200" dirty="0" err="1">
                <a:latin typeface="Palatino Linotype" pitchFamily="18" charset="0"/>
              </a:rPr>
              <a:t>Временом</a:t>
            </a:r>
            <a:r>
              <a:rPr lang="en-US" sz="2200" dirty="0">
                <a:latin typeface="Palatino Linotype" pitchFamily="18" charset="0"/>
              </a:rPr>
              <a:t> </a:t>
            </a:r>
            <a:r>
              <a:rPr lang="en-US" sz="2200" dirty="0" err="1">
                <a:solidFill>
                  <a:srgbClr val="FF0000"/>
                </a:solidFill>
                <a:latin typeface="Palatino Linotype" pitchFamily="18" charset="0"/>
              </a:rPr>
              <a:t>повећава</a:t>
            </a:r>
            <a:r>
              <a:rPr lang="en-US" sz="22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2200" dirty="0" err="1">
                <a:solidFill>
                  <a:srgbClr val="FF0000"/>
                </a:solidFill>
                <a:latin typeface="Palatino Linotype" pitchFamily="18" charset="0"/>
              </a:rPr>
              <a:t>се</a:t>
            </a:r>
            <a:r>
              <a:rPr lang="vi-VN" sz="22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2200" dirty="0" err="1">
                <a:solidFill>
                  <a:srgbClr val="FF0000"/>
                </a:solidFill>
                <a:latin typeface="Palatino Linotype" pitchFamily="18" charset="0"/>
              </a:rPr>
              <a:t>количина</a:t>
            </a:r>
            <a:r>
              <a:rPr lang="vi-VN" sz="22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2200" dirty="0" err="1">
                <a:solidFill>
                  <a:srgbClr val="FF0000"/>
                </a:solidFill>
                <a:latin typeface="Palatino Linotype" pitchFamily="18" charset="0"/>
              </a:rPr>
              <a:t>ванћелијских</a:t>
            </a:r>
            <a:r>
              <a:rPr lang="vi-VN" sz="22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2200" dirty="0" err="1">
                <a:solidFill>
                  <a:srgbClr val="FF0000"/>
                </a:solidFill>
                <a:latin typeface="Palatino Linotype" pitchFamily="18" charset="0"/>
              </a:rPr>
              <a:t>полисахарида</a:t>
            </a:r>
            <a:r>
              <a:rPr lang="vi-VN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која</a:t>
            </a:r>
            <a:r>
              <a:rPr lang="vi-VN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повећава</a:t>
            </a:r>
            <a:r>
              <a:rPr lang="vi-VN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запремину</a:t>
            </a:r>
            <a:r>
              <a:rPr lang="vi-VN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плак</a:t>
            </a:r>
            <a:r>
              <a:rPr lang="vi-VN" sz="2200" dirty="0">
                <a:latin typeface="Palatino Linotype" pitchFamily="18" charset="0"/>
              </a:rPr>
              <a:t>a </a:t>
            </a:r>
            <a:r>
              <a:rPr lang="en-US" sz="2200" dirty="0">
                <a:latin typeface="Palatino Linotype" pitchFamily="18" charset="0"/>
              </a:rPr>
              <a:t>и</a:t>
            </a:r>
            <a:r>
              <a:rPr lang="vi-VN" sz="2200" dirty="0">
                <a:latin typeface="Palatino Linotype" pitchFamily="18" charset="0"/>
              </a:rPr>
              <a:t> </a:t>
            </a:r>
            <a:r>
              <a:rPr lang="en-US" sz="2200" dirty="0" err="1">
                <a:solidFill>
                  <a:srgbClr val="FF0000"/>
                </a:solidFill>
                <a:latin typeface="Palatino Linotype" pitchFamily="18" charset="0"/>
              </a:rPr>
              <a:t>см</a:t>
            </a:r>
            <a:r>
              <a:rPr lang="vi-VN" sz="2200" dirty="0">
                <a:solidFill>
                  <a:srgbClr val="FF0000"/>
                </a:solidFill>
                <a:latin typeface="Palatino Linotype" pitchFamily="18" charset="0"/>
              </a:rPr>
              <a:t>a</a:t>
            </a:r>
            <a:r>
              <a:rPr lang="en-US" sz="2200" dirty="0" err="1">
                <a:solidFill>
                  <a:srgbClr val="FF0000"/>
                </a:solidFill>
                <a:latin typeface="Palatino Linotype" pitchFamily="18" charset="0"/>
              </a:rPr>
              <a:t>њује</a:t>
            </a:r>
            <a:r>
              <a:rPr lang="vi-VN" sz="22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његову</a:t>
            </a:r>
            <a:r>
              <a:rPr lang="vi-VN" sz="22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2200" dirty="0" err="1">
                <a:solidFill>
                  <a:srgbClr val="FF0000"/>
                </a:solidFill>
                <a:latin typeface="Palatino Linotype" pitchFamily="18" charset="0"/>
              </a:rPr>
              <a:t>пропустљивост</a:t>
            </a:r>
            <a:endParaRPr lang="en-US" sz="2200" dirty="0">
              <a:latin typeface="Palatino Linotype" pitchFamily="18" charset="0"/>
            </a:endParaRPr>
          </a:p>
          <a:p>
            <a:endParaRPr lang="en-US" sz="2200" dirty="0">
              <a:latin typeface="Palatino Linotype" pitchFamily="18" charset="0"/>
            </a:endParaRPr>
          </a:p>
          <a:p>
            <a:r>
              <a:rPr lang="en-US" sz="2200" dirty="0">
                <a:latin typeface="Palatino Linotype" pitchFamily="18" charset="0"/>
              </a:rPr>
              <a:t>У</a:t>
            </a:r>
            <a:r>
              <a:rPr lang="vi-VN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плак</a:t>
            </a:r>
            <a:r>
              <a:rPr lang="vi-VN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сада</a:t>
            </a:r>
            <a:r>
              <a:rPr lang="vi-VN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могу</a:t>
            </a:r>
            <a:r>
              <a:rPr lang="vi-VN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да</a:t>
            </a:r>
            <a:r>
              <a:rPr lang="vi-VN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продиру</a:t>
            </a:r>
            <a:r>
              <a:rPr lang="vi-VN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само</a:t>
            </a:r>
            <a:r>
              <a:rPr lang="vi-VN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мали</a:t>
            </a:r>
            <a:r>
              <a:rPr lang="vi-VN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молекули</a:t>
            </a:r>
            <a:r>
              <a:rPr lang="vi-VN" sz="2200" dirty="0">
                <a:latin typeface="Palatino Linotype" pitchFamily="18" charset="0"/>
              </a:rPr>
              <a:t>, </a:t>
            </a:r>
            <a:r>
              <a:rPr lang="en-US" sz="2200" dirty="0" err="1">
                <a:latin typeface="Palatino Linotype" pitchFamily="18" charset="0"/>
              </a:rPr>
              <a:t>као</a:t>
            </a:r>
            <a:r>
              <a:rPr lang="vi-VN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што</a:t>
            </a:r>
            <a:r>
              <a:rPr lang="en-US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је</a:t>
            </a:r>
            <a:r>
              <a:rPr lang="en-US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сахароза</a:t>
            </a:r>
            <a:r>
              <a:rPr lang="vi-VN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којој</a:t>
            </a:r>
            <a:r>
              <a:rPr lang="vi-VN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се</a:t>
            </a:r>
            <a:r>
              <a:rPr lang="vi-VN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приписује</a:t>
            </a:r>
            <a:r>
              <a:rPr lang="vi-VN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велики</a:t>
            </a:r>
            <a:r>
              <a:rPr lang="vi-VN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кариогени</a:t>
            </a:r>
            <a:r>
              <a:rPr lang="vi-VN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потенцијал</a:t>
            </a:r>
            <a:r>
              <a:rPr lang="vi-VN" sz="2200" dirty="0">
                <a:latin typeface="Palatino Linotype" pitchFamily="18" charset="0"/>
              </a:rPr>
              <a:t>. </a:t>
            </a:r>
            <a:r>
              <a:rPr lang="en-US" sz="2200" dirty="0" err="1">
                <a:latin typeface="Palatino Linotype" pitchFamily="18" charset="0"/>
              </a:rPr>
              <a:t>Због</a:t>
            </a:r>
            <a:r>
              <a:rPr lang="vi-VN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мањка</a:t>
            </a:r>
            <a:r>
              <a:rPr lang="vi-VN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кисеоника</a:t>
            </a:r>
            <a:r>
              <a:rPr lang="vi-VN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влад</a:t>
            </a:r>
            <a:r>
              <a:rPr lang="vi-VN" sz="2200" dirty="0">
                <a:latin typeface="Palatino Linotype" pitchFamily="18" charset="0"/>
              </a:rPr>
              <a:t>a</a:t>
            </a:r>
            <a:r>
              <a:rPr lang="en-US" sz="2200" dirty="0" err="1">
                <a:latin typeface="Palatino Linotype" pitchFamily="18" charset="0"/>
              </a:rPr>
              <a:t>ју</a:t>
            </a:r>
            <a:r>
              <a:rPr lang="vi-VN" sz="2200" dirty="0">
                <a:latin typeface="Palatino Linotype" pitchFamily="18" charset="0"/>
              </a:rPr>
              <a:t> a</a:t>
            </a:r>
            <a:r>
              <a:rPr lang="en-US" sz="2200" dirty="0">
                <a:latin typeface="Palatino Linotype" pitchFamily="18" charset="0"/>
              </a:rPr>
              <a:t>н</a:t>
            </a:r>
            <a:r>
              <a:rPr lang="vi-VN" sz="2200" dirty="0">
                <a:latin typeface="Palatino Linotype" pitchFamily="18" charset="0"/>
              </a:rPr>
              <a:t>a</a:t>
            </a:r>
            <a:r>
              <a:rPr lang="en-US" sz="2200" dirty="0" err="1">
                <a:latin typeface="Palatino Linotype" pitchFamily="18" charset="0"/>
              </a:rPr>
              <a:t>еробни</a:t>
            </a:r>
            <a:r>
              <a:rPr lang="vi-VN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услови</a:t>
            </a:r>
            <a:r>
              <a:rPr lang="en-US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тако</a:t>
            </a:r>
            <a:r>
              <a:rPr lang="en-US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да</a:t>
            </a:r>
            <a:r>
              <a:rPr lang="en-US" sz="2200" dirty="0">
                <a:latin typeface="Palatino Linotype" pitchFamily="18" charset="0"/>
              </a:rPr>
              <a:t> у </a:t>
            </a:r>
            <a:r>
              <a:rPr lang="en-US" sz="2200" dirty="0" err="1">
                <a:latin typeface="Palatino Linotype" pitchFamily="18" charset="0"/>
              </a:rPr>
              <a:t>овој</a:t>
            </a:r>
            <a:r>
              <a:rPr lang="en-US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фази</a:t>
            </a:r>
            <a:r>
              <a:rPr lang="en-US" sz="2200" dirty="0">
                <a:latin typeface="Palatino Linotype" pitchFamily="18" charset="0"/>
              </a:rPr>
              <a:t> </a:t>
            </a:r>
            <a:r>
              <a:rPr lang="en-US" sz="2200" dirty="0">
                <a:solidFill>
                  <a:srgbClr val="FF0000"/>
                </a:solidFill>
                <a:latin typeface="Palatino Linotype" pitchFamily="18" charset="0"/>
              </a:rPr>
              <a:t>у </a:t>
            </a:r>
            <a:r>
              <a:rPr lang="en-US" sz="2200" dirty="0" err="1">
                <a:solidFill>
                  <a:srgbClr val="FF0000"/>
                </a:solidFill>
                <a:latin typeface="Palatino Linotype" pitchFamily="18" charset="0"/>
              </a:rPr>
              <a:t>састав</a:t>
            </a:r>
            <a:r>
              <a:rPr lang="en-US" sz="22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2200" dirty="0" err="1">
                <a:solidFill>
                  <a:srgbClr val="FF0000"/>
                </a:solidFill>
                <a:latin typeface="Palatino Linotype" pitchFamily="18" charset="0"/>
              </a:rPr>
              <a:t>плака</a:t>
            </a:r>
            <a:r>
              <a:rPr lang="en-US" sz="22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2200" dirty="0" err="1">
                <a:solidFill>
                  <a:srgbClr val="FF0000"/>
                </a:solidFill>
                <a:latin typeface="Palatino Linotype" pitchFamily="18" charset="0"/>
              </a:rPr>
              <a:t>улазе</a:t>
            </a:r>
            <a:r>
              <a:rPr lang="en-US" sz="2200" dirty="0">
                <a:solidFill>
                  <a:srgbClr val="FF0000"/>
                </a:solidFill>
                <a:latin typeface="Palatino Linotype" pitchFamily="18" charset="0"/>
              </a:rPr>
              <a:t> и </a:t>
            </a:r>
            <a:r>
              <a:rPr lang="en-US" sz="2200" dirty="0" err="1">
                <a:solidFill>
                  <a:srgbClr val="FF0000"/>
                </a:solidFill>
                <a:latin typeface="Palatino Linotype" pitchFamily="18" charset="0"/>
              </a:rPr>
              <a:t>анаеробне</a:t>
            </a:r>
            <a:r>
              <a:rPr lang="en-US" sz="22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2200" dirty="0" err="1">
                <a:solidFill>
                  <a:srgbClr val="FF0000"/>
                </a:solidFill>
                <a:latin typeface="Palatino Linotype" pitchFamily="18" charset="0"/>
              </a:rPr>
              <a:t>бактерије</a:t>
            </a:r>
            <a:endParaRPr lang="en-US" sz="2200" dirty="0">
              <a:latin typeface="Palatino Linotype" pitchFamily="18" charset="0"/>
            </a:endParaRPr>
          </a:p>
          <a:p>
            <a:endParaRPr lang="en-US" sz="2200" dirty="0">
              <a:latin typeface="Palatino Linotype" pitchFamily="18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404664"/>
            <a:ext cx="8229600" cy="2808981"/>
          </a:xfrm>
        </p:spPr>
        <p:txBody>
          <a:bodyPr/>
          <a:lstStyle/>
          <a:p>
            <a:pPr algn="ctr">
              <a:buFont typeface="Arial" charset="0"/>
              <a:buNone/>
              <a:defRPr/>
            </a:pPr>
            <a:r>
              <a:rPr lang="sr-Cyrl-RS" b="1" dirty="0">
                <a:solidFill>
                  <a:schemeClr val="accent1"/>
                </a:solidFill>
                <a:latin typeface="Palatino Linotype" pitchFamily="18" charset="0"/>
              </a:rPr>
              <a:t>Дисеминација (расејавање) плака</a:t>
            </a:r>
          </a:p>
          <a:p>
            <a:pPr algn="ctr">
              <a:buFont typeface="Arial" charset="0"/>
              <a:buNone/>
              <a:defRPr/>
            </a:pPr>
            <a:endParaRPr lang="sr-Cyrl-RS" sz="2800" dirty="0">
              <a:latin typeface="Palatino Linotype" pitchFamily="18" charset="0"/>
            </a:endParaRPr>
          </a:p>
          <a:p>
            <a:pPr marL="0" indent="179388" algn="ctr">
              <a:buFont typeface="Arial" charset="0"/>
              <a:buNone/>
              <a:defRPr/>
            </a:pPr>
            <a:r>
              <a:rPr lang="sr-Cyrl-RS" sz="2200" dirty="0">
                <a:latin typeface="Palatino Linotype" pitchFamily="18" charset="0"/>
              </a:rPr>
              <a:t>Бактерије из зубног плака могу да </a:t>
            </a:r>
            <a:r>
              <a:rPr lang="sr-Cyrl-RS" sz="2200" dirty="0">
                <a:solidFill>
                  <a:srgbClr val="C00000"/>
                </a:solidFill>
                <a:latin typeface="Palatino Linotype" pitchFamily="18" charset="0"/>
              </a:rPr>
              <a:t>се одвоје </a:t>
            </a:r>
            <a:r>
              <a:rPr lang="sr-Cyrl-RS" sz="2200" dirty="0">
                <a:latin typeface="Palatino Linotype" pitchFamily="18" charset="0"/>
              </a:rPr>
              <a:t>и уђу у </a:t>
            </a:r>
            <a:r>
              <a:rPr lang="sr-Cyrl-RS" sz="2200" dirty="0">
                <a:solidFill>
                  <a:srgbClr val="C00000"/>
                </a:solidFill>
                <a:latin typeface="Palatino Linotype" pitchFamily="18" charset="0"/>
              </a:rPr>
              <a:t>планктонску фазу</a:t>
            </a:r>
            <a:r>
              <a:rPr lang="sr-Cyrl-RS" sz="2200" dirty="0">
                <a:latin typeface="Palatino Linotype" pitchFamily="18" charset="0"/>
              </a:rPr>
              <a:t> </a:t>
            </a:r>
            <a:r>
              <a:rPr lang="ru-RU" sz="2200" dirty="0">
                <a:latin typeface="Palatino Linotype" pitchFamily="18" charset="0"/>
              </a:rPr>
              <a:t>и да се </a:t>
            </a:r>
            <a:r>
              <a:rPr lang="ru-RU" sz="2200" dirty="0">
                <a:solidFill>
                  <a:srgbClr val="C00000"/>
                </a:solidFill>
                <a:latin typeface="Palatino Linotype" pitchFamily="18" charset="0"/>
              </a:rPr>
              <a:t>транспортују до нових места </a:t>
            </a:r>
            <a:r>
              <a:rPr lang="ru-RU" sz="2200" dirty="0">
                <a:latin typeface="Palatino Linotype" pitchFamily="18" charset="0"/>
              </a:rPr>
              <a:t>где може да се поново </a:t>
            </a:r>
            <a:r>
              <a:rPr lang="ru-RU" sz="2200" dirty="0">
                <a:solidFill>
                  <a:srgbClr val="C00000"/>
                </a:solidFill>
                <a:latin typeface="Palatino Linotype" pitchFamily="18" charset="0"/>
              </a:rPr>
              <a:t>покрене исти циклус</a:t>
            </a:r>
            <a:endParaRPr lang="en-US" sz="2200" dirty="0">
              <a:latin typeface="Palatino Linotype" pitchFamily="18" charset="0"/>
            </a:endParaRPr>
          </a:p>
        </p:txBody>
      </p:sp>
      <p:pic>
        <p:nvPicPr>
          <p:cNvPr id="3481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3140968"/>
            <a:ext cx="7852807" cy="3423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5888"/>
            <a:ext cx="9144000" cy="6481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288" y="1196974"/>
            <a:ext cx="8353425" cy="5184353"/>
          </a:xfrm>
        </p:spPr>
        <p:txBody>
          <a:bodyPr/>
          <a:lstStyle/>
          <a:p>
            <a:pPr>
              <a:defRPr/>
            </a:pPr>
            <a:r>
              <a:rPr lang="sr-Cyrl-RS" sz="2200" dirty="0">
                <a:latin typeface="Palatino Linotype" pitchFamily="18" charset="0"/>
              </a:rPr>
              <a:t>До</a:t>
            </a:r>
            <a:r>
              <a:rPr lang="en-US" sz="2200" dirty="0">
                <a:latin typeface="Palatino Linotype" pitchFamily="18" charset="0"/>
              </a:rPr>
              <a:t> </a:t>
            </a:r>
            <a:r>
              <a:rPr lang="en-US" sz="2200" dirty="0">
                <a:solidFill>
                  <a:srgbClr val="FF0000"/>
                </a:solidFill>
                <a:latin typeface="Palatino Linotype" pitchFamily="18" charset="0"/>
              </a:rPr>
              <a:t>65% </a:t>
            </a:r>
            <a:r>
              <a:rPr lang="sr-Cyrl-RS" sz="2200" dirty="0">
                <a:solidFill>
                  <a:srgbClr val="FF0000"/>
                </a:solidFill>
                <a:latin typeface="Palatino Linotype" pitchFamily="18" charset="0"/>
              </a:rPr>
              <a:t>инфекција код људи </a:t>
            </a:r>
            <a:r>
              <a:rPr lang="sr-Cyrl-RS" sz="2200" dirty="0">
                <a:latin typeface="Palatino Linotype" pitchFamily="18" charset="0"/>
              </a:rPr>
              <a:t>могу бити узроковане микроорганизмима биофилма</a:t>
            </a:r>
          </a:p>
          <a:p>
            <a:pPr>
              <a:defRPr/>
            </a:pPr>
            <a:endParaRPr lang="sr-Cyrl-RS" sz="2200" dirty="0">
              <a:latin typeface="Palatino Linotype" pitchFamily="18" charset="0"/>
            </a:endParaRPr>
          </a:p>
          <a:p>
            <a:pPr>
              <a:defRPr/>
            </a:pPr>
            <a:r>
              <a:rPr lang="sr-Cyrl-RS" sz="2200" dirty="0">
                <a:latin typeface="Palatino Linotype" pitchFamily="18" charset="0"/>
              </a:rPr>
              <a:t>Бактерије биофилма могу бити морфолошки и физиолошки другачије од њихових планктонских (слободних) форми (исте врсте) </a:t>
            </a:r>
          </a:p>
          <a:p>
            <a:pPr>
              <a:defRPr/>
            </a:pPr>
            <a:endParaRPr lang="sr-Cyrl-RS" sz="2200" dirty="0">
              <a:latin typeface="Palatino Linotype" pitchFamily="18" charset="0"/>
            </a:endParaRPr>
          </a:p>
          <a:p>
            <a:pPr>
              <a:defRPr/>
            </a:pPr>
            <a:endParaRPr lang="sr-Cyrl-RS" sz="2200" dirty="0">
              <a:latin typeface="Palatino Linotype" pitchFamily="18" charset="0"/>
            </a:endParaRPr>
          </a:p>
          <a:p>
            <a:pPr>
              <a:defRPr/>
            </a:pPr>
            <a:r>
              <a:rPr lang="sr-Cyrl-RS" sz="2200" dirty="0">
                <a:solidFill>
                  <a:srgbClr val="FF0000"/>
                </a:solidFill>
                <a:latin typeface="Palatino Linotype" pitchFamily="18" charset="0"/>
              </a:rPr>
              <a:t>Предности</a:t>
            </a:r>
            <a:r>
              <a:rPr lang="en-US" sz="22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sr-Cyrl-RS" sz="2200" dirty="0">
                <a:solidFill>
                  <a:srgbClr val="FF0000"/>
                </a:solidFill>
                <a:latin typeface="Palatino Linotype" pitchFamily="18" charset="0"/>
              </a:rPr>
              <a:t>удруживања</a:t>
            </a:r>
            <a:r>
              <a:rPr lang="en-US" sz="22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sr-Cyrl-RS" sz="2200" dirty="0">
                <a:solidFill>
                  <a:srgbClr val="FF0000"/>
                </a:solidFill>
                <a:latin typeface="Palatino Linotype" pitchFamily="18" charset="0"/>
              </a:rPr>
              <a:t>бактерија</a:t>
            </a:r>
            <a:r>
              <a:rPr lang="en-US" sz="22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sr-Cyrl-RS" sz="2200" dirty="0">
                <a:solidFill>
                  <a:srgbClr val="FF0000"/>
                </a:solidFill>
                <a:latin typeface="Palatino Linotype" pitchFamily="18" charset="0"/>
              </a:rPr>
              <a:t>у</a:t>
            </a:r>
            <a:r>
              <a:rPr lang="en-US" sz="22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sr-Cyrl-RS" sz="2200" dirty="0">
                <a:solidFill>
                  <a:srgbClr val="FF0000"/>
                </a:solidFill>
                <a:latin typeface="Palatino Linotype" pitchFamily="18" charset="0"/>
              </a:rPr>
              <a:t>биофилм</a:t>
            </a:r>
            <a:r>
              <a:rPr lang="en-US" sz="22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sr-Cyrl-RS" sz="2200" dirty="0">
                <a:latin typeface="Palatino Linotype" pitchFamily="18" charset="0"/>
              </a:rPr>
              <a:t>су</a:t>
            </a:r>
            <a:r>
              <a:rPr lang="en-US" sz="2200" dirty="0">
                <a:latin typeface="Palatino Linotype" pitchFamily="18" charset="0"/>
              </a:rPr>
              <a:t>: </a:t>
            </a:r>
            <a:endParaRPr lang="sr-Cyrl-RS" sz="2200" dirty="0">
              <a:latin typeface="Palatino Linotype" pitchFamily="18" charset="0"/>
            </a:endParaRPr>
          </a:p>
          <a:p>
            <a:pPr>
              <a:buFont typeface="Arial" charset="0"/>
              <a:buNone/>
              <a:defRPr/>
            </a:pPr>
            <a:r>
              <a:rPr lang="en-US" sz="2200" dirty="0">
                <a:latin typeface="Palatino Linotype" pitchFamily="18" charset="0"/>
              </a:rPr>
              <a:t> </a:t>
            </a:r>
            <a:r>
              <a:rPr lang="sr-Cyrl-RS" sz="2200" dirty="0">
                <a:latin typeface="Palatino Linotype" pitchFamily="18" charset="0"/>
              </a:rPr>
              <a:t>      - заштита од</a:t>
            </a:r>
            <a:r>
              <a:rPr lang="en-US" sz="2200" dirty="0">
                <a:latin typeface="Palatino Linotype" pitchFamily="18" charset="0"/>
              </a:rPr>
              <a:t> </a:t>
            </a:r>
            <a:r>
              <a:rPr lang="sr-Cyrl-RS" sz="2200" dirty="0">
                <a:latin typeface="Palatino Linotype" pitchFamily="18" charset="0"/>
              </a:rPr>
              <a:t>антимикробних</a:t>
            </a:r>
            <a:r>
              <a:rPr lang="en-US" sz="2200" dirty="0">
                <a:latin typeface="Palatino Linotype" pitchFamily="18" charset="0"/>
              </a:rPr>
              <a:t> </a:t>
            </a:r>
            <a:r>
              <a:rPr lang="sr-Cyrl-RS" sz="2200" dirty="0">
                <a:latin typeface="Palatino Linotype" pitchFamily="18" charset="0"/>
              </a:rPr>
              <a:t>лекова</a:t>
            </a:r>
          </a:p>
          <a:p>
            <a:pPr>
              <a:buFont typeface="Arial" charset="0"/>
              <a:buNone/>
              <a:defRPr/>
            </a:pPr>
            <a:r>
              <a:rPr lang="sr-Cyrl-RS" sz="2200" dirty="0">
                <a:latin typeface="Palatino Linotype" pitchFamily="18" charset="0"/>
              </a:rPr>
              <a:t>       - боља доступност хранљивих материја</a:t>
            </a:r>
          </a:p>
          <a:p>
            <a:pPr marL="620713" indent="-620713">
              <a:buFont typeface="Arial" charset="0"/>
              <a:buNone/>
              <a:defRPr/>
            </a:pPr>
            <a:r>
              <a:rPr lang="sr-Cyrl-RS" sz="2200" dirty="0">
                <a:latin typeface="Palatino Linotype" pitchFamily="18" charset="0"/>
              </a:rPr>
              <a:t>       - снажнија</a:t>
            </a:r>
            <a:r>
              <a:rPr lang="en-US" sz="2200" dirty="0">
                <a:latin typeface="Palatino Linotype" pitchFamily="18" charset="0"/>
              </a:rPr>
              <a:t> </a:t>
            </a:r>
            <a:r>
              <a:rPr lang="sr-Cyrl-RS" sz="2200" dirty="0">
                <a:latin typeface="Palatino Linotype" pitchFamily="18" charset="0"/>
              </a:rPr>
              <a:t>повезаност</a:t>
            </a:r>
            <a:r>
              <a:rPr lang="en-US" sz="2200" dirty="0">
                <a:latin typeface="Palatino Linotype" pitchFamily="18" charset="0"/>
              </a:rPr>
              <a:t> </a:t>
            </a:r>
            <a:r>
              <a:rPr lang="sr-Cyrl-RS" sz="2200" dirty="0">
                <a:latin typeface="Palatino Linotype" pitchFamily="18" charset="0"/>
              </a:rPr>
              <a:t>молекула</a:t>
            </a:r>
            <a:r>
              <a:rPr lang="en-US" sz="2200" dirty="0">
                <a:latin typeface="Palatino Linotype" pitchFamily="18" charset="0"/>
              </a:rPr>
              <a:t> </a:t>
            </a:r>
            <a:r>
              <a:rPr lang="sr-Cyrl-RS" sz="2200" dirty="0">
                <a:latin typeface="Palatino Linotype" pitchFamily="18" charset="0"/>
              </a:rPr>
              <a:t>воде</a:t>
            </a:r>
            <a:r>
              <a:rPr lang="en-US" sz="2200" dirty="0">
                <a:latin typeface="Palatino Linotype" pitchFamily="18" charset="0"/>
              </a:rPr>
              <a:t> </a:t>
            </a:r>
            <a:r>
              <a:rPr lang="sr-Cyrl-RS" sz="2200" dirty="0">
                <a:latin typeface="Palatino Linotype" pitchFamily="18" charset="0"/>
              </a:rPr>
              <a:t>редукује</a:t>
            </a:r>
            <a:r>
              <a:rPr lang="en-US" sz="2200" dirty="0">
                <a:latin typeface="Palatino Linotype" pitchFamily="18" charset="0"/>
              </a:rPr>
              <a:t> </a:t>
            </a:r>
            <a:r>
              <a:rPr lang="sr-Cyrl-RS" sz="2200" dirty="0">
                <a:latin typeface="Palatino Linotype" pitchFamily="18" charset="0"/>
              </a:rPr>
              <a:t>могућност</a:t>
            </a:r>
            <a:r>
              <a:rPr lang="en-US" sz="2200" dirty="0">
                <a:latin typeface="Palatino Linotype" pitchFamily="18" charset="0"/>
              </a:rPr>
              <a:t> </a:t>
            </a:r>
            <a:r>
              <a:rPr lang="sr-Cyrl-RS" sz="2200" dirty="0">
                <a:latin typeface="Palatino Linotype" pitchFamily="18" charset="0"/>
              </a:rPr>
              <a:t>дехидрације</a:t>
            </a:r>
          </a:p>
          <a:p>
            <a:pPr>
              <a:buFont typeface="Arial" charset="0"/>
              <a:buNone/>
              <a:defRPr/>
            </a:pPr>
            <a:r>
              <a:rPr lang="en-US" sz="2200" dirty="0">
                <a:latin typeface="Palatino Linotype" pitchFamily="18" charset="0"/>
              </a:rPr>
              <a:t> </a:t>
            </a:r>
            <a:endParaRPr lang="sr-Cyrl-RS" sz="2200" dirty="0">
              <a:latin typeface="Palatino Linotype" pitchFamily="18" charset="0"/>
            </a:endParaRPr>
          </a:p>
          <a:p>
            <a:pPr>
              <a:buFont typeface="Arial" charset="0"/>
              <a:buNone/>
              <a:defRPr/>
            </a:pPr>
            <a:endParaRPr lang="en-US" sz="2200" dirty="0">
              <a:latin typeface="Palatino Linotype" pitchFamily="18" charset="0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0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5" y="549275"/>
            <a:ext cx="8642350" cy="5759450"/>
          </a:xfrm>
        </p:spPr>
        <p:txBody>
          <a:bodyPr/>
          <a:lstStyle/>
          <a:p>
            <a:pPr algn="ctr">
              <a:buFont typeface="Arial" charset="0"/>
              <a:buNone/>
              <a:defRPr/>
            </a:pPr>
            <a:r>
              <a:rPr lang="sr-Cyrl-RS" sz="2200" dirty="0">
                <a:latin typeface="Palatino Linotype" pitchFamily="18" charset="0"/>
              </a:rPr>
              <a:t>Формирањем</a:t>
            </a:r>
            <a:r>
              <a:rPr lang="en-US" sz="2200" dirty="0">
                <a:latin typeface="Palatino Linotype" pitchFamily="18" charset="0"/>
              </a:rPr>
              <a:t> </a:t>
            </a:r>
            <a:r>
              <a:rPr lang="sr-Cyrl-RS" sz="2200" dirty="0">
                <a:latin typeface="Palatino Linotype" pitchFamily="18" charset="0"/>
              </a:rPr>
              <a:t>биофилма вишеструко</a:t>
            </a:r>
            <a:r>
              <a:rPr lang="en-US" sz="2200" dirty="0">
                <a:latin typeface="Palatino Linotype" pitchFamily="18" charset="0"/>
              </a:rPr>
              <a:t> </a:t>
            </a:r>
            <a:r>
              <a:rPr lang="sr-Cyrl-RS" sz="2200" dirty="0">
                <a:latin typeface="Palatino Linotype" pitchFamily="18" charset="0"/>
              </a:rPr>
              <a:t>се</a:t>
            </a:r>
            <a:r>
              <a:rPr lang="en-US" sz="2200" dirty="0">
                <a:latin typeface="Palatino Linotype" pitchFamily="18" charset="0"/>
              </a:rPr>
              <a:t> </a:t>
            </a:r>
            <a:r>
              <a:rPr lang="sr-Cyrl-RS" sz="2200" dirty="0">
                <a:solidFill>
                  <a:srgbClr val="FF0000"/>
                </a:solidFill>
                <a:latin typeface="Palatino Linotype" pitchFamily="18" charset="0"/>
              </a:rPr>
              <a:t>повећава</a:t>
            </a:r>
            <a:r>
              <a:rPr lang="en-US" sz="22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sr-Cyrl-RS" sz="2200" dirty="0">
                <a:solidFill>
                  <a:srgbClr val="FF0000"/>
                </a:solidFill>
                <a:latin typeface="Palatino Linotype" pitchFamily="18" charset="0"/>
              </a:rPr>
              <a:t>резистенција</a:t>
            </a:r>
            <a:r>
              <a:rPr lang="en-US" sz="22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sr-Cyrl-RS" sz="2200" dirty="0">
                <a:solidFill>
                  <a:srgbClr val="FF0000"/>
                </a:solidFill>
                <a:latin typeface="Palatino Linotype" pitchFamily="18" charset="0"/>
              </a:rPr>
              <a:t>бактерија на негативне утицаје околине </a:t>
            </a:r>
            <a:r>
              <a:rPr lang="sr-Cyrl-RS" sz="2200" dirty="0">
                <a:latin typeface="Palatino Linotype" pitchFamily="18" charset="0"/>
              </a:rPr>
              <a:t>(антибиотике</a:t>
            </a:r>
            <a:r>
              <a:rPr lang="en-US" sz="2200" dirty="0">
                <a:latin typeface="Palatino Linotype" pitchFamily="18" charset="0"/>
              </a:rPr>
              <a:t>, </a:t>
            </a:r>
            <a:r>
              <a:rPr lang="sr-Cyrl-RS" sz="2200" dirty="0">
                <a:latin typeface="Palatino Linotype" pitchFamily="18" charset="0"/>
              </a:rPr>
              <a:t>дезинфицијенсе и</a:t>
            </a:r>
            <a:r>
              <a:rPr lang="en-US" sz="2200" dirty="0">
                <a:latin typeface="Palatino Linotype" pitchFamily="18" charset="0"/>
              </a:rPr>
              <a:t> </a:t>
            </a:r>
            <a:r>
              <a:rPr lang="sr-Cyrl-RS" sz="2200" dirty="0">
                <a:latin typeface="Palatino Linotype" pitchFamily="18" charset="0"/>
              </a:rPr>
              <a:t>одбрамбене</a:t>
            </a:r>
            <a:r>
              <a:rPr lang="en-US" sz="2200" dirty="0">
                <a:latin typeface="Palatino Linotype" pitchFamily="18" charset="0"/>
              </a:rPr>
              <a:t>  </a:t>
            </a:r>
            <a:r>
              <a:rPr lang="sr-Cyrl-RS" sz="2200" dirty="0">
                <a:latin typeface="Palatino Linotype" pitchFamily="18" charset="0"/>
              </a:rPr>
              <a:t>механизме</a:t>
            </a:r>
            <a:r>
              <a:rPr lang="en-US" sz="2200" dirty="0">
                <a:latin typeface="Palatino Linotype" pitchFamily="18" charset="0"/>
              </a:rPr>
              <a:t> </a:t>
            </a:r>
            <a:r>
              <a:rPr lang="sr-Cyrl-RS" sz="2200" dirty="0">
                <a:latin typeface="Palatino Linotype" pitchFamily="18" charset="0"/>
              </a:rPr>
              <a:t>домаћина)</a:t>
            </a:r>
          </a:p>
          <a:p>
            <a:pPr algn="ctr">
              <a:buFont typeface="Arial" charset="0"/>
              <a:buNone/>
              <a:defRPr/>
            </a:pPr>
            <a:endParaRPr lang="sr-Cyrl-RS" sz="1500" dirty="0">
              <a:solidFill>
                <a:srgbClr val="FF0000"/>
              </a:solidFill>
              <a:latin typeface="Palatino Linotype" pitchFamily="18" charset="0"/>
            </a:endParaRPr>
          </a:p>
          <a:p>
            <a:pPr algn="ctr">
              <a:buFont typeface="Arial" charset="0"/>
              <a:buNone/>
              <a:defRPr/>
            </a:pPr>
            <a:r>
              <a:rPr lang="sr-Cyrl-RS" sz="2400" dirty="0">
                <a:solidFill>
                  <a:srgbClr val="FF0000"/>
                </a:solidFill>
                <a:latin typeface="Palatino Linotype" pitchFamily="18" charset="0"/>
              </a:rPr>
              <a:t>Разлози резистенције:</a:t>
            </a:r>
          </a:p>
          <a:p>
            <a:pPr marL="0" indent="0">
              <a:buFont typeface="Arial" charset="0"/>
              <a:buNone/>
              <a:tabLst>
                <a:tab pos="268288" algn="l"/>
              </a:tabLst>
              <a:defRPr/>
            </a:pPr>
            <a:endParaRPr lang="sr-Cyrl-RS" sz="2000" dirty="0">
              <a:latin typeface="Palatino Linotype" pitchFamily="18" charset="0"/>
            </a:endParaRPr>
          </a:p>
          <a:p>
            <a:pPr marL="179388" indent="-179388">
              <a:buFontTx/>
              <a:buChar char="-"/>
              <a:tabLst>
                <a:tab pos="268288" algn="l"/>
              </a:tabLst>
              <a:defRPr/>
            </a:pPr>
            <a:r>
              <a:rPr lang="sr-Cyrl-RS" sz="1900" dirty="0">
                <a:latin typeface="Palatino Linotype" pitchFamily="18" charset="0"/>
              </a:rPr>
              <a:t>ограничена дифузија антибиотика кроз ванћелијски матрикс биофилма</a:t>
            </a:r>
          </a:p>
          <a:p>
            <a:pPr marL="179388" indent="-179388">
              <a:buFontTx/>
              <a:buChar char="-"/>
              <a:tabLst>
                <a:tab pos="268288" algn="l"/>
              </a:tabLst>
              <a:defRPr/>
            </a:pPr>
            <a:r>
              <a:rPr lang="ru-RU" sz="1900" dirty="0">
                <a:latin typeface="Palatino Linotype" pitchFamily="18" charset="0"/>
              </a:rPr>
              <a:t>развој  бактеријске "толеранције" на ниске концентрације лекова у матриксу биофилма</a:t>
            </a:r>
          </a:p>
          <a:p>
            <a:pPr marL="179388" indent="-179388">
              <a:buFont typeface="Arial" charset="0"/>
              <a:buNone/>
              <a:tabLst>
                <a:tab pos="268288" algn="l"/>
              </a:tabLst>
              <a:defRPr/>
            </a:pPr>
            <a:r>
              <a:rPr lang="sr-Cyrl-RS" sz="1900" dirty="0">
                <a:latin typeface="Palatino Linotype" pitchFamily="18" charset="0"/>
              </a:rPr>
              <a:t>-  хетерогеност бактеријске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sr-Cyrl-RS" sz="1900" dirty="0">
                <a:latin typeface="Palatino Linotype" pitchFamily="18" charset="0"/>
              </a:rPr>
              <a:t>популације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sr-Cyrl-RS" sz="1900" dirty="0">
                <a:latin typeface="Palatino Linotype" pitchFamily="18" charset="0"/>
              </a:rPr>
              <a:t>услед чега је антибиотски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sr-Cyrl-RS" sz="1900" dirty="0">
                <a:latin typeface="Palatino Linotype" pitchFamily="18" charset="0"/>
              </a:rPr>
              <a:t>учинак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sr-Cyrl-RS" sz="1900" dirty="0">
                <a:latin typeface="Palatino Linotype" pitchFamily="18" charset="0"/>
              </a:rPr>
              <a:t>слаб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sr-Cyrl-RS" sz="1900" dirty="0">
                <a:latin typeface="Palatino Linotype" pitchFamily="18" charset="0"/>
              </a:rPr>
              <a:t>или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sr-Cyrl-RS" sz="1900" dirty="0">
                <a:latin typeface="Palatino Linotype" pitchFamily="18" charset="0"/>
              </a:rPr>
              <a:t>никакав јер бактерије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sr-Cyrl-RS" sz="1900" dirty="0">
                <a:latin typeface="Palatino Linotype" pitchFamily="18" charset="0"/>
              </a:rPr>
              <a:t>у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sr-Cyrl-RS" sz="1900" dirty="0">
                <a:latin typeface="Palatino Linotype" pitchFamily="18" charset="0"/>
              </a:rPr>
              <a:t>биофилму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sr-Cyrl-RS" sz="1900" dirty="0">
                <a:latin typeface="Palatino Linotype" pitchFamily="18" charset="0"/>
              </a:rPr>
              <a:t>су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sr-Cyrl-RS" sz="1900" dirty="0">
                <a:latin typeface="Palatino Linotype" pitchFamily="18" charset="0"/>
              </a:rPr>
              <a:t>у различитим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sr-Cyrl-RS" sz="1900" dirty="0">
                <a:latin typeface="Palatino Linotype" pitchFamily="18" charset="0"/>
              </a:rPr>
              <a:t>фазама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sr-Cyrl-RS" sz="1900" dirty="0">
                <a:latin typeface="Palatino Linotype" pitchFamily="18" charset="0"/>
              </a:rPr>
              <a:t>живота</a:t>
            </a:r>
            <a:endParaRPr lang="ru-RU" sz="1900" dirty="0">
              <a:latin typeface="Palatino Linotype" pitchFamily="18" charset="0"/>
            </a:endParaRPr>
          </a:p>
          <a:p>
            <a:pPr marL="179388" indent="-179388">
              <a:buFont typeface="Arial" charset="0"/>
              <a:buNone/>
              <a:tabLst>
                <a:tab pos="268288" algn="l"/>
              </a:tabLst>
              <a:defRPr/>
            </a:pPr>
            <a:r>
              <a:rPr lang="ru-RU" sz="1900" dirty="0">
                <a:latin typeface="Palatino Linotype" pitchFamily="18" charset="0"/>
              </a:rPr>
              <a:t>-  редокс потенцијал и </a:t>
            </a:r>
            <a:r>
              <a:rPr lang="sr-Latn-CS" sz="1900" dirty="0">
                <a:latin typeface="Palatino Linotype" pitchFamily="18" charset="0"/>
              </a:rPr>
              <a:t>pH</a:t>
            </a:r>
            <a:r>
              <a:rPr lang="sr-Cyrl-RS" sz="1900" dirty="0">
                <a:latin typeface="Palatino Linotype" pitchFamily="18" charset="0"/>
              </a:rPr>
              <a:t> средине  су различити у дубљим деловима биофилма што антибиотике чини мање активним или неактивним</a:t>
            </a:r>
          </a:p>
          <a:p>
            <a:pPr marL="179388" indent="-179388">
              <a:buFont typeface="Arial" charset="0"/>
              <a:buNone/>
              <a:tabLst>
                <a:tab pos="268288" algn="l"/>
              </a:tabLst>
              <a:defRPr/>
            </a:pPr>
            <a:r>
              <a:rPr lang="sr-Cyrl-RS" sz="1900" dirty="0">
                <a:latin typeface="Palatino Linotype" pitchFamily="18" charset="0"/>
              </a:rPr>
              <a:t>-  због слабе метаболичке активности, бактерије унутар биофилма су отпорније на дејство антибиотика</a:t>
            </a:r>
          </a:p>
          <a:p>
            <a:pPr marL="179388" indent="-179388">
              <a:buFont typeface="Arial" charset="0"/>
              <a:buNone/>
              <a:tabLst>
                <a:tab pos="268288" algn="l"/>
              </a:tabLst>
              <a:defRPr/>
            </a:pPr>
            <a:r>
              <a:rPr lang="sr-Cyrl-RS" sz="1900" dirty="0">
                <a:latin typeface="Palatino Linotype" pitchFamily="18" charset="0"/>
              </a:rPr>
              <a:t>-  антибиотици се везују за егзополисахарид матрикса тако да се смањује њихова концентрација</a:t>
            </a:r>
          </a:p>
          <a:p>
            <a:pPr marL="0" indent="0">
              <a:buFont typeface="Arial" charset="0"/>
              <a:buNone/>
              <a:tabLst>
                <a:tab pos="268288" algn="l"/>
              </a:tabLst>
              <a:defRPr/>
            </a:pPr>
            <a:r>
              <a:rPr lang="sr-Cyrl-RS" sz="1900" dirty="0">
                <a:latin typeface="Palatino Linotype" pitchFamily="18" charset="0"/>
              </a:rPr>
              <a:t>-  смањена доступност одрамбеним механизмима имунског система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>
                <a:solidFill>
                  <a:schemeClr val="tx2"/>
                </a:solidFill>
                <a:latin typeface="Palatino Linotype" pitchFamily="18" charset="0"/>
              </a:rPr>
              <a:t>Формирање зубног каменца (калкулус)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410200" cy="4924425"/>
          </a:xfrm>
        </p:spPr>
        <p:txBody>
          <a:bodyPr/>
          <a:lstStyle/>
          <a:p>
            <a:pPr>
              <a:buClr>
                <a:schemeClr val="tx1"/>
              </a:buClr>
            </a:pPr>
            <a:r>
              <a:rPr lang="en-US" sz="1800" dirty="0" err="1">
                <a:solidFill>
                  <a:srgbClr val="FF0000"/>
                </a:solidFill>
                <a:latin typeface="Palatino Linotype" pitchFamily="18" charset="0"/>
              </a:rPr>
              <a:t>Зубни</a:t>
            </a:r>
            <a:r>
              <a:rPr lang="en-US" sz="18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1800" dirty="0" err="1">
                <a:solidFill>
                  <a:srgbClr val="FF0000"/>
                </a:solidFill>
                <a:latin typeface="Palatino Linotype" pitchFamily="18" charset="0"/>
              </a:rPr>
              <a:t>каменац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је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минерализовани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зубни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плак</a:t>
            </a:r>
            <a:r>
              <a:rPr lang="en-US" sz="1800" dirty="0">
                <a:latin typeface="Palatino Linotype" pitchFamily="18" charset="0"/>
              </a:rPr>
              <a:t>, и </a:t>
            </a:r>
            <a:r>
              <a:rPr lang="en-US" sz="1800" dirty="0" err="1">
                <a:latin typeface="Palatino Linotype" pitchFamily="18" charset="0"/>
              </a:rPr>
              <a:t>настаје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таложењем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соли</a:t>
            </a:r>
            <a:r>
              <a:rPr lang="en-US" sz="1800" dirty="0">
                <a:latin typeface="Palatino Linotype" pitchFamily="18" charset="0"/>
              </a:rPr>
              <a:t> у </a:t>
            </a:r>
            <a:r>
              <a:rPr lang="en-US" sz="1800" dirty="0" err="1">
                <a:latin typeface="Palatino Linotype" pitchFamily="18" charset="0"/>
              </a:rPr>
              <a:t>зубни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плак</a:t>
            </a:r>
            <a:r>
              <a:rPr lang="en-US" sz="1800" dirty="0">
                <a:latin typeface="Palatino Linotype" pitchFamily="18" charset="0"/>
              </a:rPr>
              <a:t>. </a:t>
            </a:r>
            <a:r>
              <a:rPr lang="en-US" sz="1800" dirty="0" err="1">
                <a:latin typeface="Palatino Linotype" pitchFamily="18" charset="0"/>
              </a:rPr>
              <a:t>Минерали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који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улазе</a:t>
            </a:r>
            <a:r>
              <a:rPr lang="en-US" sz="1800" dirty="0">
                <a:latin typeface="Palatino Linotype" pitchFamily="18" charset="0"/>
              </a:rPr>
              <a:t> у </a:t>
            </a:r>
            <a:r>
              <a:rPr lang="en-US" sz="1800" dirty="0" err="1">
                <a:latin typeface="Palatino Linotype" pitchFamily="18" charset="0"/>
              </a:rPr>
              <a:t>његов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састав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су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пореклом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из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пљувачке</a:t>
            </a:r>
            <a:r>
              <a:rPr lang="en-US" sz="1800" dirty="0">
                <a:latin typeface="Palatino Linotype" pitchFamily="18" charset="0"/>
              </a:rPr>
              <a:t>. </a:t>
            </a:r>
            <a:r>
              <a:rPr lang="en-US" sz="1800" dirty="0" err="1">
                <a:latin typeface="Palatino Linotype" pitchFamily="18" charset="0"/>
              </a:rPr>
              <a:t>Зубни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каменац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се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састоји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од</a:t>
            </a:r>
            <a:r>
              <a:rPr lang="en-US" sz="1800" dirty="0">
                <a:latin typeface="Palatino Linotype" pitchFamily="18" charset="0"/>
              </a:rPr>
              <a:t> 80% </a:t>
            </a:r>
            <a:r>
              <a:rPr lang="en-US" sz="1800" dirty="0" err="1">
                <a:latin typeface="Palatino Linotype" pitchFamily="18" charset="0"/>
              </a:rPr>
              <a:t>неорганских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соли</a:t>
            </a:r>
            <a:r>
              <a:rPr lang="en-US" sz="1800" dirty="0">
                <a:latin typeface="Palatino Linotype" pitchFamily="18" charset="0"/>
              </a:rPr>
              <a:t>, </a:t>
            </a:r>
            <a:r>
              <a:rPr lang="en-US" sz="1800" dirty="0" err="1">
                <a:latin typeface="Palatino Linotype" pitchFamily="18" charset="0"/>
              </a:rPr>
              <a:t>од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којих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највише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има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соли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калцијума</a:t>
            </a:r>
            <a:r>
              <a:rPr lang="en-US" sz="1800" dirty="0">
                <a:latin typeface="Palatino Linotype" pitchFamily="18" charset="0"/>
              </a:rPr>
              <a:t>, </a:t>
            </a:r>
            <a:r>
              <a:rPr lang="en-US" sz="1800" dirty="0" err="1">
                <a:latin typeface="Palatino Linotype" pitchFamily="18" charset="0"/>
              </a:rPr>
              <a:t>фосфора</a:t>
            </a:r>
            <a:r>
              <a:rPr lang="en-US" sz="1800" dirty="0">
                <a:latin typeface="Palatino Linotype" pitchFamily="18" charset="0"/>
              </a:rPr>
              <a:t> и </a:t>
            </a:r>
            <a:r>
              <a:rPr lang="en-US" sz="1800" dirty="0" err="1">
                <a:latin typeface="Palatino Linotype" pitchFamily="18" charset="0"/>
              </a:rPr>
              <a:t>магнезијума</a:t>
            </a:r>
            <a:r>
              <a:rPr lang="sr-Latn-CS" sz="1800" dirty="0">
                <a:latin typeface="Palatino Linotype" pitchFamily="18" charset="0"/>
              </a:rPr>
              <a:t>. </a:t>
            </a:r>
            <a:r>
              <a:rPr lang="en-US" sz="1800" dirty="0" err="1">
                <a:latin typeface="Palatino Linotype" pitchFamily="18" charset="0"/>
              </a:rPr>
              <a:t>Органску</a:t>
            </a:r>
            <a:r>
              <a:rPr lang="sr-Latn-C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основу</a:t>
            </a:r>
            <a:r>
              <a:rPr lang="sr-Latn-C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каменца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чине</a:t>
            </a:r>
            <a:r>
              <a:rPr lang="sr-Latn-C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сви</a:t>
            </a:r>
            <a:r>
              <a:rPr lang="sr-Latn-C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састојци</a:t>
            </a:r>
            <a:r>
              <a:rPr lang="sr-Latn-C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зубног</a:t>
            </a:r>
            <a:r>
              <a:rPr lang="sr-Latn-C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плака</a:t>
            </a:r>
            <a:endParaRPr lang="en-US" sz="1800" dirty="0">
              <a:latin typeface="Palatino Linotype" pitchFamily="18" charset="0"/>
            </a:endParaRPr>
          </a:p>
          <a:p>
            <a:endParaRPr lang="en-US" sz="1800" dirty="0">
              <a:latin typeface="Palatino Linotype" pitchFamily="18" charset="0"/>
            </a:endParaRPr>
          </a:p>
          <a:p>
            <a:r>
              <a:rPr lang="en-US" sz="1800" dirty="0" err="1">
                <a:latin typeface="Palatino Linotype" pitchFamily="18" charset="0"/>
              </a:rPr>
              <a:t>Брзина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формирања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зубног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каменца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зависи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од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састава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пљувачке</a:t>
            </a:r>
            <a:r>
              <a:rPr lang="en-US" sz="1800" dirty="0">
                <a:latin typeface="Palatino Linotype" pitchFamily="18" charset="0"/>
              </a:rPr>
              <a:t>, </a:t>
            </a:r>
            <a:r>
              <a:rPr lang="en-US" sz="1800" dirty="0" err="1">
                <a:latin typeface="Palatino Linotype" pitchFamily="18" charset="0"/>
              </a:rPr>
              <a:t>оралне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хигијене</a:t>
            </a:r>
            <a:r>
              <a:rPr lang="en-US" sz="1800" dirty="0">
                <a:latin typeface="Palatino Linotype" pitchFamily="18" charset="0"/>
              </a:rPr>
              <a:t> и </a:t>
            </a:r>
            <a:r>
              <a:rPr lang="en-US" sz="1800" dirty="0" err="1">
                <a:latin typeface="Palatino Linotype" pitchFamily="18" charset="0"/>
              </a:rPr>
              <a:t>неких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спољашњих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фактора</a:t>
            </a:r>
            <a:r>
              <a:rPr lang="en-US" sz="1800" dirty="0">
                <a:latin typeface="Palatino Linotype" pitchFamily="18" charset="0"/>
              </a:rPr>
              <a:t> (</a:t>
            </a:r>
            <a:r>
              <a:rPr lang="en-US" sz="1800" dirty="0" err="1">
                <a:latin typeface="Palatino Linotype" pitchFamily="18" charset="0"/>
              </a:rPr>
              <a:t>пушење</a:t>
            </a:r>
            <a:r>
              <a:rPr lang="pl-PL" sz="1800" dirty="0">
                <a:latin typeface="Palatino Linotype" pitchFamily="18" charset="0"/>
              </a:rPr>
              <a:t> </a:t>
            </a:r>
            <a:r>
              <a:rPr lang="en-US" sz="1800" dirty="0">
                <a:latin typeface="Palatino Linotype" pitchFamily="18" charset="0"/>
              </a:rPr>
              <a:t>и</a:t>
            </a:r>
            <a:r>
              <a:rPr lang="pl-PL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употреба</a:t>
            </a:r>
            <a:r>
              <a:rPr lang="pl-PL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тешке</a:t>
            </a:r>
            <a:r>
              <a:rPr lang="pl-PL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вод</a:t>
            </a:r>
            <a:r>
              <a:rPr lang="pl-PL" sz="1800" dirty="0">
                <a:latin typeface="Palatino Linotype" pitchFamily="18" charset="0"/>
              </a:rPr>
              <a:t>e </a:t>
            </a:r>
            <a:r>
              <a:rPr lang="en-US" sz="1800" dirty="0" err="1">
                <a:latin typeface="Palatino Linotype" pitchFamily="18" charset="0"/>
              </a:rPr>
              <a:t>за</a:t>
            </a:r>
            <a:r>
              <a:rPr lang="pl-PL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пић</a:t>
            </a:r>
            <a:r>
              <a:rPr lang="pl-PL" sz="1800" dirty="0">
                <a:latin typeface="Palatino Linotype" pitchFamily="18" charset="0"/>
              </a:rPr>
              <a:t>e</a:t>
            </a:r>
            <a:r>
              <a:rPr lang="en-US" sz="1800" dirty="0">
                <a:latin typeface="Palatino Linotype" pitchFamily="18" charset="0"/>
              </a:rPr>
              <a:t>). </a:t>
            </a:r>
            <a:r>
              <a:rPr lang="en-US" sz="1800" dirty="0" err="1">
                <a:solidFill>
                  <a:srgbClr val="FF0000"/>
                </a:solidFill>
                <a:latin typeface="Palatino Linotype" pitchFamily="18" charset="0"/>
              </a:rPr>
              <a:t>Састав</a:t>
            </a:r>
            <a:r>
              <a:rPr lang="en-US" sz="18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1800" dirty="0" err="1">
                <a:solidFill>
                  <a:srgbClr val="FF0000"/>
                </a:solidFill>
                <a:latin typeface="Palatino Linotype" pitchFamily="18" charset="0"/>
              </a:rPr>
              <a:t>пљувачке</a:t>
            </a:r>
            <a:r>
              <a:rPr lang="en-US" sz="18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1800" dirty="0" err="1">
                <a:solidFill>
                  <a:srgbClr val="FF0000"/>
                </a:solidFill>
                <a:latin typeface="Palatino Linotype" pitchFamily="18" charset="0"/>
              </a:rPr>
              <a:t>има</a:t>
            </a:r>
            <a:r>
              <a:rPr lang="en-US" sz="18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1800" dirty="0" err="1">
                <a:solidFill>
                  <a:srgbClr val="FF0000"/>
                </a:solidFill>
                <a:latin typeface="Palatino Linotype" pitchFamily="18" charset="0"/>
              </a:rPr>
              <a:t>пресудну</a:t>
            </a:r>
            <a:r>
              <a:rPr lang="en-US" sz="18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1800" dirty="0" err="1">
                <a:solidFill>
                  <a:srgbClr val="FF0000"/>
                </a:solidFill>
                <a:latin typeface="Palatino Linotype" pitchFamily="18" charset="0"/>
              </a:rPr>
              <a:t>улогу</a:t>
            </a:r>
            <a:r>
              <a:rPr lang="en-US" sz="18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sr-Cyrl-RS" sz="1800" dirty="0">
                <a:solidFill>
                  <a:srgbClr val="FF0000"/>
                </a:solidFill>
                <a:latin typeface="Palatino Linotype" pitchFamily="18" charset="0"/>
              </a:rPr>
              <a:t>у</a:t>
            </a:r>
            <a:r>
              <a:rPr lang="en-US" sz="18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1800" dirty="0" err="1">
                <a:solidFill>
                  <a:srgbClr val="FF0000"/>
                </a:solidFill>
                <a:latin typeface="Palatino Linotype" pitchFamily="18" charset="0"/>
              </a:rPr>
              <a:t>брзин</a:t>
            </a:r>
            <a:r>
              <a:rPr lang="sr-Cyrl-RS" sz="1800" dirty="0">
                <a:solidFill>
                  <a:srgbClr val="FF0000"/>
                </a:solidFill>
                <a:latin typeface="Palatino Linotype" pitchFamily="18" charset="0"/>
              </a:rPr>
              <a:t>и </a:t>
            </a:r>
            <a:r>
              <a:rPr lang="en-US" sz="1800" dirty="0" err="1">
                <a:solidFill>
                  <a:srgbClr val="FF0000"/>
                </a:solidFill>
                <a:latin typeface="Palatino Linotype" pitchFamily="18" charset="0"/>
              </a:rPr>
              <a:t>стварањa</a:t>
            </a:r>
            <a:r>
              <a:rPr lang="en-US" sz="18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1800" dirty="0" err="1">
                <a:solidFill>
                  <a:srgbClr val="FF0000"/>
                </a:solidFill>
                <a:latin typeface="Palatino Linotype" pitchFamily="18" charset="0"/>
              </a:rPr>
              <a:t>кaменцa</a:t>
            </a:r>
            <a:r>
              <a:rPr lang="en-US" sz="1800" dirty="0">
                <a:latin typeface="Palatino Linotype" pitchFamily="18" charset="0"/>
              </a:rPr>
              <a:t>. </a:t>
            </a:r>
            <a:r>
              <a:rPr lang="en-US" sz="1800" dirty="0" err="1">
                <a:latin typeface="Palatino Linotype" pitchFamily="18" charset="0"/>
              </a:rPr>
              <a:t>Докaзaно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је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дa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се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код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особa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које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sr-Cyrl-RS" sz="1800" dirty="0">
                <a:latin typeface="Palatino Linotype" pitchFamily="18" charset="0"/>
              </a:rPr>
              <a:t>имају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solidFill>
                  <a:srgbClr val="FF0000"/>
                </a:solidFill>
                <a:latin typeface="Palatino Linotype" pitchFamily="18" charset="0"/>
              </a:rPr>
              <a:t>повећaне</a:t>
            </a:r>
            <a:r>
              <a:rPr lang="en-US" sz="18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sr-Cyrl-RS" sz="1800" dirty="0">
                <a:solidFill>
                  <a:srgbClr val="FF0000"/>
                </a:solidFill>
                <a:latin typeface="Palatino Linotype" pitchFamily="18" charset="0"/>
              </a:rPr>
              <a:t>концентрације</a:t>
            </a:r>
            <a:r>
              <a:rPr lang="en-US" sz="18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1800" dirty="0" err="1">
                <a:solidFill>
                  <a:srgbClr val="FF0000"/>
                </a:solidFill>
                <a:latin typeface="Palatino Linotype" pitchFamily="18" charset="0"/>
              </a:rPr>
              <a:t>јонa</a:t>
            </a:r>
            <a:r>
              <a:rPr lang="en-US" sz="18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1800" dirty="0" err="1">
                <a:solidFill>
                  <a:srgbClr val="FF0000"/>
                </a:solidFill>
                <a:latin typeface="Palatino Linotype" pitchFamily="18" charset="0"/>
              </a:rPr>
              <a:t>кaлцијумa</a:t>
            </a:r>
            <a:r>
              <a:rPr lang="en-US" sz="1800" dirty="0">
                <a:solidFill>
                  <a:srgbClr val="FF0000"/>
                </a:solidFill>
                <a:latin typeface="Palatino Linotype" pitchFamily="18" charset="0"/>
              </a:rPr>
              <a:t> и </a:t>
            </a:r>
            <a:r>
              <a:rPr lang="en-US" sz="1800" dirty="0" err="1">
                <a:solidFill>
                  <a:srgbClr val="FF0000"/>
                </a:solidFill>
                <a:latin typeface="Palatino Linotype" pitchFamily="18" charset="0"/>
              </a:rPr>
              <a:t>фосфата</a:t>
            </a:r>
            <a:r>
              <a:rPr lang="en-US" sz="18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1800" dirty="0">
                <a:latin typeface="Palatino Linotype" pitchFamily="18" charset="0"/>
              </a:rPr>
              <a:t>у </a:t>
            </a:r>
            <a:r>
              <a:rPr lang="en-US" sz="1800" dirty="0" err="1">
                <a:latin typeface="Palatino Linotype" pitchFamily="18" charset="0"/>
              </a:rPr>
              <a:t>пљувaчци</a:t>
            </a:r>
            <a:r>
              <a:rPr lang="sr-Cyrl-RS" sz="1800" dirty="0">
                <a:latin typeface="Palatino Linotype" pitchFamily="18" charset="0"/>
              </a:rPr>
              <a:t>,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брже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ствaрa</a:t>
            </a:r>
            <a:r>
              <a:rPr lang="en-US" sz="1800" dirty="0">
                <a:latin typeface="Palatino Linotype" pitchFamily="18" charset="0"/>
              </a:rPr>
              <a:t> </a:t>
            </a:r>
            <a:r>
              <a:rPr lang="en-US" sz="1800" dirty="0" err="1">
                <a:latin typeface="Palatino Linotype" pitchFamily="18" charset="0"/>
              </a:rPr>
              <a:t>кaменац</a:t>
            </a:r>
            <a:endParaRPr lang="ru-RU" sz="1800" dirty="0">
              <a:latin typeface="Palatino Linotype" pitchFamily="18" charset="0"/>
            </a:endParaRPr>
          </a:p>
        </p:txBody>
      </p:sp>
      <p:pic>
        <p:nvPicPr>
          <p:cNvPr id="38916" name="Picture 4" descr="http://mojstomatolog.net/images/kamena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888" y="2708275"/>
            <a:ext cx="2916237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Content Placeholder 2"/>
          <p:cNvSpPr>
            <a:spLocks noGrp="1"/>
          </p:cNvSpPr>
          <p:nvPr>
            <p:ph idx="1"/>
          </p:nvPr>
        </p:nvSpPr>
        <p:spPr>
          <a:xfrm>
            <a:off x="395288" y="2997200"/>
            <a:ext cx="8229600" cy="3671888"/>
          </a:xfrm>
        </p:spPr>
        <p:txBody>
          <a:bodyPr/>
          <a:lstStyle/>
          <a:p>
            <a:r>
              <a:rPr lang="ru-RU" sz="2000" dirty="0">
                <a:latin typeface="Palatino Linotype" pitchFamily="18" charset="0"/>
              </a:rPr>
              <a:t>Процес минерализације зубног плака је убрзан присуством </a:t>
            </a:r>
            <a:r>
              <a:rPr lang="ru-RU" sz="2000" dirty="0">
                <a:solidFill>
                  <a:srgbClr val="FF0000"/>
                </a:solidFill>
                <a:latin typeface="Palatino Linotype" pitchFamily="18" charset="0"/>
              </a:rPr>
              <a:t>бактеријских фосфатаза </a:t>
            </a:r>
            <a:r>
              <a:rPr lang="ru-RU" sz="2000" dirty="0">
                <a:latin typeface="Palatino Linotype" pitchFamily="18" charset="0"/>
              </a:rPr>
              <a:t>и </a:t>
            </a:r>
            <a:r>
              <a:rPr lang="ru-RU" sz="2000" dirty="0">
                <a:solidFill>
                  <a:srgbClr val="FF0000"/>
                </a:solidFill>
                <a:latin typeface="Palatino Linotype" pitchFamily="18" charset="0"/>
              </a:rPr>
              <a:t>протеаза</a:t>
            </a:r>
            <a:r>
              <a:rPr lang="ru-RU" sz="2000" dirty="0">
                <a:latin typeface="Palatino Linotype" pitchFamily="18" charset="0"/>
              </a:rPr>
              <a:t> које разграђују неке инхибиторе калцификације у пљувачци (статхерин и протеине богате пролином). Формирају се нерастворљиви кристали калцијум фосфата који се спајају при чему настаје </a:t>
            </a:r>
            <a:r>
              <a:rPr lang="ru-RU" sz="2000" dirty="0">
                <a:solidFill>
                  <a:srgbClr val="FF0000"/>
                </a:solidFill>
                <a:latin typeface="Palatino Linotype" pitchFamily="18" charset="0"/>
              </a:rPr>
              <a:t>калцификована маса плака (калкулус)</a:t>
            </a:r>
            <a:endParaRPr lang="ru-RU" sz="2000" dirty="0">
              <a:latin typeface="Palatino Linotype" pitchFamily="18" charset="0"/>
            </a:endParaRPr>
          </a:p>
          <a:p>
            <a:endParaRPr lang="ru-RU" sz="2000" dirty="0">
              <a:latin typeface="Palatino Linotype" pitchFamily="18" charset="0"/>
            </a:endParaRPr>
          </a:p>
          <a:p>
            <a:r>
              <a:rPr lang="en-US" sz="2000" dirty="0" err="1">
                <a:latin typeface="Palatino Linotype" pitchFamily="18" charset="0"/>
              </a:rPr>
              <a:t>Зубни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каменац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се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обилно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таложи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на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местима</a:t>
            </a:r>
            <a:r>
              <a:rPr lang="en-US" sz="2000" dirty="0">
                <a:latin typeface="Palatino Linotype" pitchFamily="18" charset="0"/>
              </a:rPr>
              <a:t> у </a:t>
            </a:r>
            <a:r>
              <a:rPr lang="en-US" sz="2000" dirty="0" err="1">
                <a:latin typeface="Palatino Linotype" pitchFamily="18" charset="0"/>
              </a:rPr>
              <a:t>близини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изводних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канала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пљувачних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жлезда</a:t>
            </a:r>
            <a:r>
              <a:rPr lang="en-US" sz="2000" dirty="0">
                <a:latin typeface="Palatino Linotype" pitchFamily="18" charset="0"/>
              </a:rPr>
              <a:t>. </a:t>
            </a:r>
            <a:r>
              <a:rPr lang="en-US" sz="2000" dirty="0" err="1">
                <a:latin typeface="Palatino Linotype" pitchFamily="18" charset="0"/>
              </a:rPr>
              <a:t>Таложи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се</a:t>
            </a:r>
            <a:r>
              <a:rPr lang="en-US" sz="2000" dirty="0">
                <a:latin typeface="Palatino Linotype" pitchFamily="18" charset="0"/>
              </a:rPr>
              <a:t> и </a:t>
            </a:r>
            <a:r>
              <a:rPr lang="en-US" sz="2000" dirty="0" err="1">
                <a:latin typeface="Palatino Linotype" pitchFamily="18" charset="0"/>
              </a:rPr>
              <a:t>на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зубима</a:t>
            </a:r>
            <a:r>
              <a:rPr lang="en-US" sz="2000" dirty="0">
                <a:latin typeface="Palatino Linotype" pitchFamily="18" charset="0"/>
              </a:rPr>
              <a:t> и </a:t>
            </a:r>
            <a:r>
              <a:rPr lang="en-US" sz="2000" dirty="0" err="1">
                <a:latin typeface="Palatino Linotype" pitchFamily="18" charset="0"/>
              </a:rPr>
              <a:t>то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на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гингивалној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трећини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крунице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пратећи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ивице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гингиве</a:t>
            </a:r>
            <a:endParaRPr lang="en-US" sz="2000" dirty="0">
              <a:latin typeface="Palatino Linotype" pitchFamily="18" charset="0"/>
            </a:endParaRPr>
          </a:p>
          <a:p>
            <a:pPr>
              <a:buFont typeface="Arial" charset="0"/>
              <a:buNone/>
            </a:pPr>
            <a:endParaRPr lang="ru-RU" sz="2000" dirty="0">
              <a:latin typeface="Palatino Linotype" pitchFamily="18" charset="0"/>
            </a:endParaRPr>
          </a:p>
        </p:txBody>
      </p:sp>
      <p:pic>
        <p:nvPicPr>
          <p:cNvPr id="39939" name="Picture 2" descr="http://mojstomatolog.net/images/kamenac%20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313" y="0"/>
            <a:ext cx="4068762" cy="300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0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>
          <a:xfrm>
            <a:off x="214313" y="0"/>
            <a:ext cx="5689600" cy="431800"/>
          </a:xfrm>
        </p:spPr>
        <p:txBody>
          <a:bodyPr/>
          <a:lstStyle/>
          <a:p>
            <a:pPr>
              <a:defRPr/>
            </a:pPr>
            <a:r>
              <a:rPr lang="en-US" sz="2800" b="1" dirty="0" err="1">
                <a:solidFill>
                  <a:schemeClr val="accent1">
                    <a:lumMod val="75000"/>
                  </a:schemeClr>
                </a:solidFill>
                <a:latin typeface="Palatino Linotype" pitchFamily="18" charset="0"/>
              </a:rPr>
              <a:t>Структура</a:t>
            </a: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Palatino Linotype" pitchFamily="18" charset="0"/>
              </a:rPr>
              <a:t> </a:t>
            </a:r>
            <a:r>
              <a:rPr lang="en-US" sz="2800" b="1" dirty="0" err="1">
                <a:solidFill>
                  <a:schemeClr val="accent1">
                    <a:lumMod val="75000"/>
                  </a:schemeClr>
                </a:solidFill>
                <a:latin typeface="Palatino Linotype" pitchFamily="18" charset="0"/>
              </a:rPr>
              <a:t>зубног</a:t>
            </a: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Palatino Linotype" pitchFamily="18" charset="0"/>
              </a:rPr>
              <a:t> </a:t>
            </a:r>
            <a:r>
              <a:rPr lang="en-US" sz="2800" b="1" dirty="0" err="1">
                <a:solidFill>
                  <a:schemeClr val="accent1">
                    <a:lumMod val="75000"/>
                  </a:schemeClr>
                </a:solidFill>
                <a:latin typeface="Palatino Linotype" pitchFamily="18" charset="0"/>
              </a:rPr>
              <a:t>каменца</a:t>
            </a:r>
            <a:endParaRPr lang="en-US" sz="2800" b="1" dirty="0">
              <a:solidFill>
                <a:schemeClr val="accent1">
                  <a:lumMod val="75000"/>
                </a:schemeClr>
              </a:solidFill>
              <a:latin typeface="Palatino Linotype" pitchFamily="18" charset="0"/>
            </a:endParaRPr>
          </a:p>
        </p:txBody>
      </p:sp>
      <p:sp>
        <p:nvSpPr>
          <p:cNvPr id="40963" name="Content Placeholder 2"/>
          <p:cNvSpPr>
            <a:spLocks noGrp="1"/>
          </p:cNvSpPr>
          <p:nvPr>
            <p:ph idx="1"/>
          </p:nvPr>
        </p:nvSpPr>
        <p:spPr>
          <a:xfrm>
            <a:off x="251520" y="836712"/>
            <a:ext cx="5903913" cy="5834063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ru-RU" sz="1700" dirty="0">
                <a:latin typeface="Palatino Linotype" pitchFamily="18" charset="0"/>
              </a:rPr>
              <a:t>У спољашњим слојевима н</a:t>
            </a:r>
            <a:r>
              <a:rPr lang="en-US" sz="1700" dirty="0" err="1">
                <a:latin typeface="Palatino Linotype" pitchFamily="18" charset="0"/>
              </a:rPr>
              <a:t>ајзаступљније</a:t>
            </a:r>
            <a:r>
              <a:rPr lang="en-US" sz="1700" dirty="0">
                <a:latin typeface="Palatino Linotype" pitchFamily="18" charset="0"/>
              </a:rPr>
              <a:t> </a:t>
            </a:r>
            <a:r>
              <a:rPr lang="en-US" sz="1700" dirty="0" err="1">
                <a:latin typeface="Palatino Linotype" pitchFamily="18" charset="0"/>
              </a:rPr>
              <a:t>су</a:t>
            </a:r>
            <a:r>
              <a:rPr lang="ru-RU" sz="1700" dirty="0">
                <a:latin typeface="Palatino Linotype" pitchFamily="18" charset="0"/>
              </a:rPr>
              <a:t> коке и бацили, а могу се наћи и спирохете.</a:t>
            </a:r>
            <a:r>
              <a:rPr lang="en-US" sz="1700" dirty="0">
                <a:latin typeface="Palatino Linotype" pitchFamily="18" charset="0"/>
              </a:rPr>
              <a:t> </a:t>
            </a:r>
            <a:r>
              <a:rPr lang="en-US" sz="1700" dirty="0" err="1">
                <a:latin typeface="Palatino Linotype" pitchFamily="18" charset="0"/>
              </a:rPr>
              <a:t>Бактериј</a:t>
            </a:r>
            <a:r>
              <a:rPr lang="sr-Cyrl-RS" sz="1700" dirty="0">
                <a:latin typeface="Palatino Linotype" pitchFamily="18" charset="0"/>
              </a:rPr>
              <a:t>е</a:t>
            </a:r>
            <a:r>
              <a:rPr lang="en-US" sz="1700" dirty="0">
                <a:latin typeface="Palatino Linotype" pitchFamily="18" charset="0"/>
              </a:rPr>
              <a:t> у </a:t>
            </a:r>
            <a:r>
              <a:rPr lang="en-US" sz="1700" dirty="0" err="1">
                <a:latin typeface="Palatino Linotype" pitchFamily="18" charset="0"/>
              </a:rPr>
              <a:t>близини</a:t>
            </a:r>
            <a:r>
              <a:rPr lang="en-US" sz="1700" dirty="0">
                <a:latin typeface="Palatino Linotype" pitchFamily="18" charset="0"/>
              </a:rPr>
              <a:t> </a:t>
            </a:r>
            <a:r>
              <a:rPr lang="en-US" sz="1700" dirty="0" err="1">
                <a:latin typeface="Palatino Linotype" pitchFamily="18" charset="0"/>
              </a:rPr>
              <a:t>глеђи</a:t>
            </a:r>
            <a:r>
              <a:rPr lang="en-US" sz="1700" dirty="0">
                <a:latin typeface="Palatino Linotype" pitchFamily="18" charset="0"/>
              </a:rPr>
              <a:t> </a:t>
            </a:r>
            <a:r>
              <a:rPr lang="en-US" sz="1700" dirty="0" err="1">
                <a:latin typeface="Palatino Linotype" pitchFamily="18" charset="0"/>
              </a:rPr>
              <a:t>су</a:t>
            </a:r>
            <a:r>
              <a:rPr lang="en-US" sz="1700" dirty="0">
                <a:latin typeface="Palatino Linotype" pitchFamily="18" charset="0"/>
              </a:rPr>
              <a:t> </a:t>
            </a:r>
            <a:r>
              <a:rPr lang="en-US" sz="1700" dirty="0" err="1">
                <a:latin typeface="Palatino Linotype" pitchFamily="18" charset="0"/>
              </a:rPr>
              <a:t>морфолошки</a:t>
            </a:r>
            <a:r>
              <a:rPr lang="en-US" sz="1700" dirty="0">
                <a:latin typeface="Palatino Linotype" pitchFamily="18" charset="0"/>
              </a:rPr>
              <a:t> </a:t>
            </a:r>
            <a:r>
              <a:rPr lang="en-US" sz="1700" dirty="0" err="1">
                <a:latin typeface="Palatino Linotype" pitchFamily="18" charset="0"/>
              </a:rPr>
              <a:t>измењене</a:t>
            </a:r>
            <a:r>
              <a:rPr lang="en-US" sz="1700" dirty="0">
                <a:latin typeface="Palatino Linotype" pitchFamily="18" charset="0"/>
              </a:rPr>
              <a:t> (</a:t>
            </a:r>
            <a:r>
              <a:rPr lang="en-US" sz="1700" dirty="0" err="1">
                <a:latin typeface="Palatino Linotype" pitchFamily="18" charset="0"/>
              </a:rPr>
              <a:t>смањена</a:t>
            </a:r>
            <a:r>
              <a:rPr lang="en-US" sz="1700" dirty="0">
                <a:latin typeface="Palatino Linotype" pitchFamily="18" charset="0"/>
              </a:rPr>
              <a:t> </a:t>
            </a:r>
            <a:r>
              <a:rPr lang="en-US" sz="1700" dirty="0" err="1">
                <a:latin typeface="Palatino Linotype" pitchFamily="18" charset="0"/>
              </a:rPr>
              <a:t>цитоплазма</a:t>
            </a:r>
            <a:r>
              <a:rPr lang="en-US" sz="1700" dirty="0">
                <a:latin typeface="Palatino Linotype" pitchFamily="18" charset="0"/>
              </a:rPr>
              <a:t>) </a:t>
            </a:r>
            <a:r>
              <a:rPr lang="en-US" sz="1700" dirty="0" err="1">
                <a:latin typeface="Palatino Linotype" pitchFamily="18" charset="0"/>
              </a:rPr>
              <a:t>што</a:t>
            </a:r>
            <a:r>
              <a:rPr lang="en-US" sz="1700" dirty="0">
                <a:latin typeface="Palatino Linotype" pitchFamily="18" charset="0"/>
              </a:rPr>
              <a:t> </a:t>
            </a:r>
            <a:r>
              <a:rPr lang="en-US" sz="1700" dirty="0" err="1">
                <a:latin typeface="Palatino Linotype" pitchFamily="18" charset="0"/>
              </a:rPr>
              <a:t>указује</a:t>
            </a:r>
            <a:r>
              <a:rPr lang="en-US" sz="1700" dirty="0">
                <a:latin typeface="Palatino Linotype" pitchFamily="18" charset="0"/>
              </a:rPr>
              <a:t> </a:t>
            </a:r>
            <a:r>
              <a:rPr lang="en-US" sz="1700" dirty="0" err="1">
                <a:latin typeface="Palatino Linotype" pitchFamily="18" charset="0"/>
              </a:rPr>
              <a:t>да</a:t>
            </a:r>
            <a:r>
              <a:rPr lang="en-US" sz="1700" dirty="0">
                <a:latin typeface="Palatino Linotype" pitchFamily="18" charset="0"/>
              </a:rPr>
              <a:t> </a:t>
            </a:r>
            <a:r>
              <a:rPr lang="en-US" sz="1700" dirty="0" err="1">
                <a:latin typeface="Palatino Linotype" pitchFamily="18" charset="0"/>
              </a:rPr>
              <a:t>су</a:t>
            </a:r>
            <a:r>
              <a:rPr lang="en-US" sz="1700" dirty="0">
                <a:latin typeface="Palatino Linotype" pitchFamily="18" charset="0"/>
              </a:rPr>
              <a:t> </a:t>
            </a:r>
            <a:r>
              <a:rPr lang="en-US" sz="1700" dirty="0" err="1">
                <a:latin typeface="Palatino Linotype" pitchFamily="18" charset="0"/>
              </a:rPr>
              <a:t>метаболички</a:t>
            </a:r>
            <a:r>
              <a:rPr lang="en-US" sz="1700" dirty="0">
                <a:latin typeface="Palatino Linotype" pitchFamily="18" charset="0"/>
              </a:rPr>
              <a:t> </a:t>
            </a:r>
            <a:r>
              <a:rPr lang="en-US" sz="1700" dirty="0" err="1">
                <a:latin typeface="Palatino Linotype" pitchFamily="18" charset="0"/>
              </a:rPr>
              <a:t>неактивне</a:t>
            </a:r>
            <a:r>
              <a:rPr lang="en-US" sz="1700" dirty="0">
                <a:latin typeface="Palatino Linotype" pitchFamily="18" charset="0"/>
              </a:rPr>
              <a:t>. </a:t>
            </a:r>
            <a:r>
              <a:rPr lang="en-US" sz="1700" dirty="0" err="1">
                <a:latin typeface="Palatino Linotype" pitchFamily="18" charset="0"/>
              </a:rPr>
              <a:t>Супрагингивални</a:t>
            </a:r>
            <a:r>
              <a:rPr lang="en-US" sz="1700" dirty="0">
                <a:latin typeface="Palatino Linotype" pitchFamily="18" charset="0"/>
              </a:rPr>
              <a:t> </a:t>
            </a:r>
            <a:r>
              <a:rPr lang="en-US" sz="1700" dirty="0" err="1">
                <a:latin typeface="Palatino Linotype" pitchFamily="18" charset="0"/>
              </a:rPr>
              <a:t>каменац</a:t>
            </a:r>
            <a:r>
              <a:rPr lang="en-US" sz="1700" dirty="0">
                <a:latin typeface="Palatino Linotype" pitchFamily="18" charset="0"/>
              </a:rPr>
              <a:t> </a:t>
            </a:r>
            <a:r>
              <a:rPr lang="en-US" sz="1700" dirty="0" err="1">
                <a:latin typeface="Palatino Linotype" pitchFamily="18" charset="0"/>
              </a:rPr>
              <a:t>садржи</a:t>
            </a:r>
            <a:r>
              <a:rPr lang="en-US" sz="1700" dirty="0">
                <a:latin typeface="Palatino Linotype" pitchFamily="18" charset="0"/>
              </a:rPr>
              <a:t> </a:t>
            </a:r>
            <a:r>
              <a:rPr lang="en-US" sz="1700" dirty="0" err="1">
                <a:latin typeface="Palatino Linotype" pitchFamily="18" charset="0"/>
              </a:rPr>
              <a:t>више</a:t>
            </a:r>
            <a:r>
              <a:rPr lang="en-US" sz="1700" dirty="0">
                <a:latin typeface="Palatino Linotype" pitchFamily="18" charset="0"/>
              </a:rPr>
              <a:t> </a:t>
            </a:r>
            <a:r>
              <a:rPr lang="en-US" sz="1700" i="1" dirty="0">
                <a:latin typeface="Palatino Linotype" pitchFamily="18" charset="0"/>
              </a:rPr>
              <a:t>Gram</a:t>
            </a:r>
            <a:r>
              <a:rPr lang="en-US" sz="1700" dirty="0">
                <a:latin typeface="Palatino Linotype" pitchFamily="18" charset="0"/>
              </a:rPr>
              <a:t>-</a:t>
            </a:r>
            <a:r>
              <a:rPr lang="en-US" sz="1700" dirty="0" err="1">
                <a:latin typeface="Palatino Linotype" pitchFamily="18" charset="0"/>
              </a:rPr>
              <a:t>позитивних</a:t>
            </a:r>
            <a:r>
              <a:rPr lang="en-US" sz="1700" dirty="0">
                <a:latin typeface="Palatino Linotype" pitchFamily="18" charset="0"/>
              </a:rPr>
              <a:t> </a:t>
            </a:r>
            <a:r>
              <a:rPr lang="en-US" sz="1700" dirty="0" err="1">
                <a:latin typeface="Palatino Linotype" pitchFamily="18" charset="0"/>
              </a:rPr>
              <a:t>бактерија</a:t>
            </a:r>
            <a:r>
              <a:rPr lang="en-US" sz="1700" dirty="0">
                <a:latin typeface="Palatino Linotype" pitchFamily="18" charset="0"/>
              </a:rPr>
              <a:t>, </a:t>
            </a:r>
            <a:r>
              <a:rPr lang="en-US" sz="1700" dirty="0" err="1">
                <a:latin typeface="Palatino Linotype" pitchFamily="18" charset="0"/>
              </a:rPr>
              <a:t>док</a:t>
            </a:r>
            <a:r>
              <a:rPr lang="en-US" sz="1700" dirty="0">
                <a:latin typeface="Palatino Linotype" pitchFamily="18" charset="0"/>
              </a:rPr>
              <a:t> </a:t>
            </a:r>
            <a:r>
              <a:rPr lang="en-US" sz="1700" dirty="0" err="1">
                <a:latin typeface="Palatino Linotype" pitchFamily="18" charset="0"/>
              </a:rPr>
              <a:t>су</a:t>
            </a:r>
            <a:r>
              <a:rPr lang="en-US" sz="1700" dirty="0">
                <a:latin typeface="Palatino Linotype" pitchFamily="18" charset="0"/>
              </a:rPr>
              <a:t> у </a:t>
            </a:r>
            <a:r>
              <a:rPr lang="en-US" sz="1700" dirty="0" err="1">
                <a:latin typeface="Palatino Linotype" pitchFamily="18" charset="0"/>
              </a:rPr>
              <a:t>субгингивалном</a:t>
            </a:r>
            <a:r>
              <a:rPr lang="en-US" sz="1700" dirty="0">
                <a:latin typeface="Palatino Linotype" pitchFamily="18" charset="0"/>
              </a:rPr>
              <a:t> </a:t>
            </a:r>
            <a:r>
              <a:rPr lang="en-US" sz="1700" dirty="0" err="1">
                <a:latin typeface="Palatino Linotype" pitchFamily="18" charset="0"/>
              </a:rPr>
              <a:t>каменцу</a:t>
            </a:r>
            <a:r>
              <a:rPr lang="en-US" sz="1700" dirty="0">
                <a:latin typeface="Palatino Linotype" pitchFamily="18" charset="0"/>
              </a:rPr>
              <a:t> </a:t>
            </a:r>
            <a:r>
              <a:rPr lang="en-US" sz="1700" dirty="0" err="1">
                <a:latin typeface="Palatino Linotype" pitchFamily="18" charset="0"/>
              </a:rPr>
              <a:t>углавном</a:t>
            </a:r>
            <a:r>
              <a:rPr lang="en-US" sz="1700" dirty="0">
                <a:latin typeface="Palatino Linotype" pitchFamily="18" charset="0"/>
              </a:rPr>
              <a:t> </a:t>
            </a:r>
            <a:r>
              <a:rPr lang="en-US" sz="1700" dirty="0" err="1">
                <a:latin typeface="Palatino Linotype" pitchFamily="18" charset="0"/>
              </a:rPr>
              <a:t>присутне</a:t>
            </a:r>
            <a:r>
              <a:rPr lang="en-US" sz="1700" dirty="0">
                <a:latin typeface="Palatino Linotype" pitchFamily="18" charset="0"/>
              </a:rPr>
              <a:t> </a:t>
            </a:r>
            <a:r>
              <a:rPr lang="en-US" sz="1700" i="1" dirty="0">
                <a:latin typeface="Palatino Linotype" pitchFamily="18" charset="0"/>
              </a:rPr>
              <a:t>Gram</a:t>
            </a:r>
            <a:r>
              <a:rPr lang="en-US" sz="1700" dirty="0">
                <a:latin typeface="Palatino Linotype" pitchFamily="18" charset="0"/>
              </a:rPr>
              <a:t>-</a:t>
            </a:r>
            <a:r>
              <a:rPr lang="en-US" sz="1700" dirty="0" err="1">
                <a:latin typeface="Palatino Linotype" pitchFamily="18" charset="0"/>
              </a:rPr>
              <a:t>негативне</a:t>
            </a:r>
            <a:r>
              <a:rPr lang="en-US" sz="1700" dirty="0">
                <a:latin typeface="Palatino Linotype" pitchFamily="18" charset="0"/>
              </a:rPr>
              <a:t> </a:t>
            </a:r>
            <a:r>
              <a:rPr lang="en-US" sz="1700" dirty="0" err="1">
                <a:latin typeface="Palatino Linotype" pitchFamily="18" charset="0"/>
              </a:rPr>
              <a:t>бактерије</a:t>
            </a:r>
            <a:endParaRPr lang="en-US" sz="1700" dirty="0">
              <a:latin typeface="Palatino Linotype" pitchFamily="18" charset="0"/>
            </a:endParaRPr>
          </a:p>
          <a:p>
            <a:pPr marL="0" indent="0">
              <a:buFont typeface="Arial" charset="0"/>
              <a:buNone/>
            </a:pPr>
            <a:endParaRPr lang="en-US" sz="1700" dirty="0">
              <a:latin typeface="Palatino Linotype" pitchFamily="18" charset="0"/>
            </a:endParaRPr>
          </a:p>
          <a:p>
            <a:pPr marL="0" indent="0">
              <a:buFont typeface="Arial" charset="0"/>
              <a:buNone/>
            </a:pPr>
            <a:r>
              <a:rPr lang="ru-RU" sz="1700" dirty="0">
                <a:latin typeface="Palatino Linotype" pitchFamily="18" charset="0"/>
              </a:rPr>
              <a:t>У неким областима (нарочито у спољашњем делу каменца) коке се везују и расту на површини филаментозних микроорганизама што даје изглед "клип</a:t>
            </a:r>
            <a:r>
              <a:rPr lang="en-US" sz="1700" dirty="0">
                <a:latin typeface="Palatino Linotype" pitchFamily="18" charset="0"/>
              </a:rPr>
              <a:t> </a:t>
            </a:r>
            <a:r>
              <a:rPr lang="ru-RU" sz="1700" dirty="0">
                <a:latin typeface="Palatino Linotype" pitchFamily="18" charset="0"/>
              </a:rPr>
              <a:t>кукуруз</a:t>
            </a:r>
            <a:r>
              <a:rPr lang="en-US" sz="1700" dirty="0">
                <a:latin typeface="Palatino Linotype" pitchFamily="18" charset="0"/>
              </a:rPr>
              <a:t>a</a:t>
            </a:r>
            <a:r>
              <a:rPr lang="ru-RU" sz="1700" dirty="0">
                <a:latin typeface="Palatino Linotype" pitchFamily="18" charset="0"/>
              </a:rPr>
              <a:t>". Филаментозне бактерије могу да се оријентишу под правим углом у односу на површину глеђи што има изглед распореда књига на полици. У цитолазми неких бактерија (коке) присутне су грануле у којима се складишти храна</a:t>
            </a:r>
          </a:p>
          <a:p>
            <a:pPr marL="0" indent="0">
              <a:buFont typeface="Arial" charset="0"/>
              <a:buNone/>
            </a:pPr>
            <a:endParaRPr lang="ru-RU" sz="1700" dirty="0">
              <a:latin typeface="Palatino Linotype" pitchFamily="18" charset="0"/>
            </a:endParaRPr>
          </a:p>
          <a:p>
            <a:pPr marL="0" indent="0">
              <a:buFont typeface="Arial" charset="0"/>
              <a:buNone/>
            </a:pPr>
            <a:r>
              <a:rPr lang="ru-RU" sz="1700" dirty="0">
                <a:latin typeface="Palatino Linotype" pitchFamily="18" charset="0"/>
              </a:rPr>
              <a:t>Површина каменца је неравна и порозна и представља идеалан резервоар бактеријских токсина (нпр. липополисахарид)  штетних за пародонцијум. Отуда </a:t>
            </a:r>
            <a:r>
              <a:rPr lang="ru-RU" sz="1700" b="1" dirty="0">
                <a:solidFill>
                  <a:srgbClr val="C00000"/>
                </a:solidFill>
                <a:latin typeface="Palatino Linotype" pitchFamily="18" charset="0"/>
              </a:rPr>
              <a:t>уклањање каменца је од суштинске важности за одржавање здравог пародонцијума</a:t>
            </a:r>
          </a:p>
        </p:txBody>
      </p:sp>
      <p:pic>
        <p:nvPicPr>
          <p:cNvPr id="4096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788" y="4221163"/>
            <a:ext cx="2843212" cy="224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5" name="Picture 2" descr="tooth bacteri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25" y="1052513"/>
            <a:ext cx="2771775" cy="270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188" y="2636838"/>
            <a:ext cx="7772400" cy="1470025"/>
          </a:xfrm>
        </p:spPr>
        <p:txBody>
          <a:bodyPr/>
          <a:lstStyle/>
          <a:p>
            <a:pPr>
              <a:defRPr/>
            </a:pPr>
            <a:r>
              <a:rPr lang="sr-Cyrl-RS" sz="32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Улога бактерија оралне слузнице у системским обољењима</a:t>
            </a:r>
            <a:endParaRPr lang="en-US" sz="32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548680"/>
            <a:ext cx="8640960" cy="3024336"/>
          </a:xfrm>
        </p:spPr>
        <p:txBody>
          <a:bodyPr rtlCol="0">
            <a:normAutofit/>
          </a:bodyPr>
          <a:lstStyle/>
          <a:p>
            <a:pPr marL="342900" lvl="1" indent="-34290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RS" sz="2400" dirty="0">
                <a:latin typeface="Palatino Linotype" pitchFamily="18" charset="0"/>
              </a:rPr>
              <a:t>Слузница</a:t>
            </a:r>
            <a:r>
              <a:rPr lang="en-US" sz="2400" dirty="0">
                <a:latin typeface="Palatino Linotype" pitchFamily="18" charset="0"/>
              </a:rPr>
              <a:t> </a:t>
            </a:r>
            <a:r>
              <a:rPr lang="sr-Cyrl-RS" sz="2400" dirty="0">
                <a:latin typeface="Palatino Linotype" pitchFamily="18" charset="0"/>
              </a:rPr>
              <a:t>усне</a:t>
            </a:r>
            <a:r>
              <a:rPr lang="en-US" sz="2400" dirty="0">
                <a:latin typeface="Palatino Linotype" pitchFamily="18" charset="0"/>
              </a:rPr>
              <a:t> </a:t>
            </a:r>
            <a:r>
              <a:rPr lang="sr-Cyrl-RS" sz="2400" dirty="0">
                <a:latin typeface="Palatino Linotype" pitchFamily="18" charset="0"/>
              </a:rPr>
              <a:t>дупље</a:t>
            </a:r>
            <a:r>
              <a:rPr lang="en-US" sz="2400" dirty="0">
                <a:latin typeface="Palatino Linotype" pitchFamily="18" charset="0"/>
              </a:rPr>
              <a:t> </a:t>
            </a:r>
            <a:r>
              <a:rPr lang="sr-Cyrl-RS" sz="2400" dirty="0">
                <a:latin typeface="Palatino Linotype" pitchFamily="18" charset="0"/>
              </a:rPr>
              <a:t>покривена је</a:t>
            </a:r>
            <a:r>
              <a:rPr lang="en-US" sz="2400" dirty="0">
                <a:latin typeface="Palatino Linotype" pitchFamily="18" charset="0"/>
              </a:rPr>
              <a:t> </a:t>
            </a:r>
            <a:r>
              <a:rPr lang="sr-Cyrl-RS" sz="2400" dirty="0">
                <a:solidFill>
                  <a:srgbClr val="C00000"/>
                </a:solidFill>
                <a:latin typeface="Palatino Linotype" pitchFamily="18" charset="0"/>
              </a:rPr>
              <a:t>плочасто</a:t>
            </a:r>
            <a:r>
              <a:rPr lang="en-US" sz="2400" dirty="0">
                <a:solidFill>
                  <a:srgbClr val="C00000"/>
                </a:solidFill>
                <a:latin typeface="Palatino Linotype" pitchFamily="18" charset="0"/>
              </a:rPr>
              <a:t>-</a:t>
            </a:r>
            <a:r>
              <a:rPr lang="sr-Cyrl-RS" sz="2400" dirty="0">
                <a:solidFill>
                  <a:srgbClr val="C00000"/>
                </a:solidFill>
                <a:latin typeface="Palatino Linotype" pitchFamily="18" charset="0"/>
              </a:rPr>
              <a:t>слојевитим</a:t>
            </a:r>
            <a:r>
              <a:rPr lang="en-US" sz="2400" dirty="0">
                <a:solidFill>
                  <a:srgbClr val="C00000"/>
                </a:solidFill>
                <a:latin typeface="Palatino Linotype" pitchFamily="18" charset="0"/>
              </a:rPr>
              <a:t> </a:t>
            </a:r>
            <a:r>
              <a:rPr lang="sr-Cyrl-RS" sz="2400" dirty="0">
                <a:solidFill>
                  <a:srgbClr val="C00000"/>
                </a:solidFill>
                <a:latin typeface="Palatino Linotype" pitchFamily="18" charset="0"/>
              </a:rPr>
              <a:t>епителом</a:t>
            </a:r>
            <a:r>
              <a:rPr lang="sr-Cyrl-RS" sz="2400" dirty="0">
                <a:solidFill>
                  <a:schemeClr val="tx2">
                    <a:lumMod val="75000"/>
                  </a:schemeClr>
                </a:solidFill>
                <a:latin typeface="Palatino Linotype" pitchFamily="18" charset="0"/>
              </a:rPr>
              <a:t> </a:t>
            </a:r>
            <a:r>
              <a:rPr lang="sr-Cyrl-RS" sz="2400" dirty="0">
                <a:latin typeface="Palatino Linotype" pitchFamily="18" charset="0"/>
              </a:rPr>
              <a:t>коју насељавају</a:t>
            </a:r>
            <a:r>
              <a:rPr lang="en-US" sz="2400" dirty="0">
                <a:latin typeface="Palatino Linotype" pitchFamily="18" charset="0"/>
              </a:rPr>
              <a:t> </a:t>
            </a:r>
            <a:r>
              <a:rPr lang="sr-Cyrl-RS" sz="2400" dirty="0">
                <a:latin typeface="Palatino Linotype" pitchFamily="18" charset="0"/>
              </a:rPr>
              <a:t>бројни микроорганизми (бактерије, гљиве, микоплазме, протозое, вируси), који сви заједно чине микрофлору усне дупље</a:t>
            </a:r>
          </a:p>
          <a:p>
            <a:pPr marL="342900" lvl="1" indent="-342900" eaLnBrk="1" fontAlgn="auto" hangingPunct="1">
              <a:spcAft>
                <a:spcPts val="0"/>
              </a:spcAft>
              <a:buNone/>
              <a:defRPr/>
            </a:pPr>
            <a:endParaRPr lang="sr-Cyrl-RS" sz="2400" dirty="0">
              <a:latin typeface="Palatino Linotype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RS" sz="2400" dirty="0">
                <a:latin typeface="Palatino Linotype" pitchFamily="18" charset="0"/>
              </a:rPr>
              <a:t>У микрофлори су </a:t>
            </a:r>
            <a:r>
              <a:rPr lang="sr-Cyrl-RS" sz="2400" dirty="0">
                <a:solidFill>
                  <a:srgbClr val="C00000"/>
                </a:solidFill>
                <a:latin typeface="Palatino Linotype" pitchFamily="18" charset="0"/>
              </a:rPr>
              <a:t>најзаступљеније бактерије </a:t>
            </a:r>
            <a:r>
              <a:rPr lang="sr-Cyrl-RS" sz="2400" dirty="0">
                <a:latin typeface="Palatino Linotype" pitchFamily="18" charset="0"/>
              </a:rPr>
              <a:t>(најмање 350 различитих врста које се могу култивисати)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sr-Cyrl-RS" sz="2600" dirty="0">
              <a:latin typeface="Palatino Linotype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600" dirty="0">
              <a:latin typeface="Palatino Linotype" pitchFamily="18" charset="0"/>
            </a:endParaRPr>
          </a:p>
        </p:txBody>
      </p:sp>
      <p:pic>
        <p:nvPicPr>
          <p:cNvPr id="65538" name="Picture 2" descr="Image result for oral bacteria carto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4077072"/>
            <a:ext cx="4032448" cy="2607534"/>
          </a:xfrm>
          <a:prstGeom prst="rect">
            <a:avLst/>
          </a:prstGeom>
          <a:noFill/>
        </p:spPr>
      </p:pic>
      <p:pic>
        <p:nvPicPr>
          <p:cNvPr id="65540" name="Picture 4" descr="Image result for oral bacteri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3884290"/>
            <a:ext cx="2973710" cy="29737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88" y="188913"/>
            <a:ext cx="8964612" cy="6264275"/>
          </a:xfrm>
        </p:spPr>
        <p:txBody>
          <a:bodyPr/>
          <a:lstStyle/>
          <a:p>
            <a:pPr marL="0" indent="0" algn="ctr">
              <a:buFont typeface="Arial" pitchFamily="34" charset="0"/>
              <a:buNone/>
              <a:defRPr/>
            </a:pPr>
            <a:r>
              <a:rPr lang="sr-Cyrl-RS" sz="2200" dirty="0">
                <a:latin typeface="Palatino Linotype" pitchFamily="18" charset="0"/>
              </a:rPr>
              <a:t>Верује се да </a:t>
            </a:r>
            <a:r>
              <a:rPr lang="sr-Cyrl-RS" sz="2200" dirty="0">
                <a:solidFill>
                  <a:schemeClr val="tx2"/>
                </a:solidFill>
                <a:latin typeface="Palatino Linotype" pitchFamily="18" charset="0"/>
              </a:rPr>
              <a:t>бактерије зубног плака</a:t>
            </a:r>
            <a:r>
              <a:rPr lang="sr-Cyrl-RS" sz="2200" dirty="0">
                <a:latin typeface="Palatino Linotype" pitchFamily="18" charset="0"/>
              </a:rPr>
              <a:t>, осим што играју важну улогу у обољењима пародонцијума, могу </a:t>
            </a:r>
            <a:r>
              <a:rPr lang="sr-Cyrl-RS" sz="2200" b="1" dirty="0">
                <a:solidFill>
                  <a:srgbClr val="C00000"/>
                </a:solidFill>
                <a:latin typeface="Palatino Linotype" pitchFamily="18" charset="0"/>
              </a:rPr>
              <a:t>да учествују и у патогенези, а могу и да утичу на исход многих системских обољења</a:t>
            </a:r>
            <a:r>
              <a:rPr lang="sr-Cyrl-RS" sz="2200" b="1" dirty="0">
                <a:solidFill>
                  <a:schemeClr val="tx2"/>
                </a:solidFill>
                <a:latin typeface="Palatino Linotype" pitchFamily="18" charset="0"/>
              </a:rPr>
              <a:t>,</a:t>
            </a:r>
            <a:r>
              <a:rPr lang="sr-Cyrl-RS" sz="2200" dirty="0">
                <a:solidFill>
                  <a:schemeClr val="tx2"/>
                </a:solidFill>
                <a:latin typeface="Palatino Linotype" pitchFamily="18" charset="0"/>
              </a:rPr>
              <a:t> </a:t>
            </a:r>
            <a:r>
              <a:rPr lang="sr-Cyrl-RS" sz="2200" dirty="0">
                <a:latin typeface="Palatino Linotype" pitchFamily="18" charset="0"/>
              </a:rPr>
              <a:t>као што су:</a:t>
            </a:r>
          </a:p>
          <a:p>
            <a:pPr marL="0" indent="0">
              <a:buFont typeface="Arial" pitchFamily="34" charset="0"/>
              <a:buNone/>
              <a:defRPr/>
            </a:pPr>
            <a:endParaRPr lang="sr-Cyrl-RS" sz="2300" dirty="0">
              <a:latin typeface="Palatino Linotype" pitchFamily="18" charset="0"/>
            </a:endParaRPr>
          </a:p>
          <a:p>
            <a:pPr marL="0" indent="0">
              <a:buFont typeface="Arial" pitchFamily="34" charset="0"/>
              <a:buNone/>
              <a:defRPr/>
            </a:pPr>
            <a:endParaRPr lang="sr-Cyrl-RS" sz="2300" dirty="0">
              <a:latin typeface="Palatino Linotype" pitchFamily="18" charset="0"/>
            </a:endParaRPr>
          </a:p>
          <a:p>
            <a:pPr marL="1700213" indent="357188">
              <a:buFont typeface="Arial" pitchFamily="34" charset="0"/>
              <a:buBlip>
                <a:blip r:embed="rId2"/>
              </a:buBlip>
              <a:defRPr/>
            </a:pPr>
            <a:r>
              <a:rPr lang="sr-Cyrl-RS" sz="2300" dirty="0">
                <a:solidFill>
                  <a:srgbClr val="0070C0"/>
                </a:solidFill>
                <a:latin typeface="Palatino Linotype" pitchFamily="18" charset="0"/>
              </a:rPr>
              <a:t>Кардиоваскуларна обољења </a:t>
            </a:r>
          </a:p>
          <a:p>
            <a:pPr marL="1700213" indent="357188">
              <a:buFont typeface="Arial" charset="0"/>
              <a:buNone/>
              <a:defRPr/>
            </a:pPr>
            <a:r>
              <a:rPr lang="sr-Cyrl-RS" sz="2300" dirty="0">
                <a:latin typeface="Palatino Linotype" pitchFamily="18" charset="0"/>
              </a:rPr>
              <a:t>- </a:t>
            </a:r>
            <a:r>
              <a:rPr lang="sr-Cyrl-RS" sz="2100" dirty="0">
                <a:latin typeface="Palatino Linotype" pitchFamily="18" charset="0"/>
              </a:rPr>
              <a:t>инфективни миокардитис и ендокардитис</a:t>
            </a:r>
          </a:p>
          <a:p>
            <a:pPr marL="1700213" indent="357188">
              <a:buFont typeface="Arial" charset="0"/>
              <a:buNone/>
              <a:defRPr/>
            </a:pPr>
            <a:r>
              <a:rPr lang="sr-Cyrl-RS" sz="2100" dirty="0">
                <a:latin typeface="Palatino Linotype" pitchFamily="18" charset="0"/>
              </a:rPr>
              <a:t>- атеросклероза </a:t>
            </a:r>
          </a:p>
          <a:p>
            <a:pPr marL="0" indent="2057400">
              <a:buFont typeface="Arial" pitchFamily="34" charset="0"/>
              <a:buNone/>
              <a:defRPr/>
            </a:pPr>
            <a:endParaRPr lang="sr-Cyrl-RS" sz="2300" dirty="0">
              <a:latin typeface="Palatino Linotype" pitchFamily="18" charset="0"/>
            </a:endParaRPr>
          </a:p>
          <a:p>
            <a:pPr marL="1700213" indent="357188">
              <a:buFont typeface="Arial" pitchFamily="34" charset="0"/>
              <a:buBlip>
                <a:blip r:embed="rId2"/>
              </a:buBlip>
              <a:defRPr/>
            </a:pPr>
            <a:r>
              <a:rPr lang="sr-Cyrl-RS" sz="2300" dirty="0">
                <a:solidFill>
                  <a:srgbClr val="0070C0"/>
                </a:solidFill>
                <a:latin typeface="Palatino Linotype" pitchFamily="18" charset="0"/>
              </a:rPr>
              <a:t>Респираторна обољења</a:t>
            </a:r>
          </a:p>
          <a:p>
            <a:pPr marL="1700213" indent="357188">
              <a:buFont typeface="Arial" charset="0"/>
              <a:buNone/>
              <a:defRPr/>
            </a:pPr>
            <a:r>
              <a:rPr lang="sr-Cyrl-RS" sz="2200" dirty="0">
                <a:latin typeface="Palatino Linotype" pitchFamily="18" charset="0"/>
              </a:rPr>
              <a:t>- бактеријска пнеумонија</a:t>
            </a:r>
          </a:p>
          <a:p>
            <a:pPr marL="0" indent="2782888">
              <a:buFontTx/>
              <a:buChar char="-"/>
              <a:defRPr/>
            </a:pPr>
            <a:endParaRPr lang="sr-Cyrl-RS" sz="2300" dirty="0">
              <a:latin typeface="Palatino Linotype" pitchFamily="18" charset="0"/>
            </a:endParaRPr>
          </a:p>
          <a:p>
            <a:pPr marL="1700213" indent="357188">
              <a:buFont typeface="Arial" pitchFamily="34" charset="0"/>
              <a:buBlip>
                <a:blip r:embed="rId2"/>
              </a:buBlip>
              <a:defRPr/>
            </a:pPr>
            <a:r>
              <a:rPr lang="sr-Cyrl-RS" sz="2300" dirty="0">
                <a:solidFill>
                  <a:srgbClr val="0070C0"/>
                </a:solidFill>
                <a:latin typeface="Palatino Linotype" pitchFamily="18" charset="0"/>
              </a:rPr>
              <a:t>Дијабетес </a:t>
            </a:r>
          </a:p>
          <a:p>
            <a:pPr marL="0" indent="2603500">
              <a:buFontTx/>
              <a:buChar char="-"/>
              <a:defRPr/>
            </a:pPr>
            <a:endParaRPr lang="sr-Cyrl-RS" sz="2300" dirty="0">
              <a:latin typeface="Palatino Linotype" pitchFamily="18" charset="0"/>
            </a:endParaRPr>
          </a:p>
          <a:p>
            <a:pPr marL="0" indent="0">
              <a:buFont typeface="Arial" pitchFamily="34" charset="0"/>
              <a:buNone/>
              <a:defRPr/>
            </a:pPr>
            <a:endParaRPr lang="sr-Cyrl-RS" sz="2300" dirty="0">
              <a:latin typeface="Palatino Linotype" pitchFamily="18" charset="0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2500">
                <a:latin typeface="Palatino Linotype" pitchFamily="18" charset="0"/>
              </a:rPr>
              <a:t>Бактеријске инфекције усне дупље учествују у патогенези системских обољења помоћу </a:t>
            </a:r>
            <a:r>
              <a:rPr lang="en-US" sz="2500">
                <a:solidFill>
                  <a:srgbClr val="0070C0"/>
                </a:solidFill>
                <a:latin typeface="Palatino Linotype" pitchFamily="18" charset="0"/>
              </a:rPr>
              <a:t>три механизма</a:t>
            </a:r>
            <a:r>
              <a:rPr lang="en-US" sz="2500">
                <a:latin typeface="Palatino Linotype" pitchFamily="18" charset="0"/>
              </a:rPr>
              <a:t>:</a:t>
            </a:r>
          </a:p>
        </p:txBody>
      </p:sp>
      <p:sp>
        <p:nvSpPr>
          <p:cNvPr id="44035" name="Content Placeholder 2"/>
          <p:cNvSpPr>
            <a:spLocks noGrp="1"/>
          </p:cNvSpPr>
          <p:nvPr>
            <p:ph idx="1"/>
          </p:nvPr>
        </p:nvSpPr>
        <p:spPr>
          <a:xfrm>
            <a:off x="500063" y="1860550"/>
            <a:ext cx="8434387" cy="4997450"/>
          </a:xfrm>
        </p:spPr>
        <p:txBody>
          <a:bodyPr/>
          <a:lstStyle/>
          <a:p>
            <a:pPr marL="0" indent="0" algn="r">
              <a:buFont typeface="Arial" charset="0"/>
              <a:buNone/>
            </a:pPr>
            <a:r>
              <a:rPr lang="en-US" sz="2400" dirty="0" err="1">
                <a:solidFill>
                  <a:srgbClr val="FF0000"/>
                </a:solidFill>
                <a:latin typeface="Palatino Linotype" pitchFamily="18" charset="0"/>
              </a:rPr>
              <a:t>Метастатска</a:t>
            </a:r>
            <a:r>
              <a:rPr lang="en-US" sz="24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Palatino Linotype" pitchFamily="18" charset="0"/>
              </a:rPr>
              <a:t>инфекција</a:t>
            </a:r>
            <a:r>
              <a:rPr lang="en-US" sz="2400" dirty="0">
                <a:solidFill>
                  <a:srgbClr val="FF0000"/>
                </a:solidFill>
                <a:latin typeface="Palatino Linotype" pitchFamily="18" charset="0"/>
              </a:rPr>
              <a:t>- </a:t>
            </a:r>
            <a:r>
              <a:rPr lang="en-US" sz="1900" dirty="0" err="1">
                <a:latin typeface="Palatino Linotype" pitchFamily="18" charset="0"/>
              </a:rPr>
              <a:t>свака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инфекција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или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интервенција</a:t>
            </a:r>
            <a:r>
              <a:rPr lang="en-US" sz="1900" dirty="0">
                <a:latin typeface="Palatino Linotype" pitchFamily="18" charset="0"/>
              </a:rPr>
              <a:t> у </a:t>
            </a:r>
            <a:r>
              <a:rPr lang="en-US" sz="1900" dirty="0" err="1">
                <a:latin typeface="Palatino Linotype" pitchFamily="18" charset="0"/>
              </a:rPr>
              <a:t>усној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дупљи</a:t>
            </a:r>
            <a:r>
              <a:rPr lang="en-US" sz="1900" dirty="0">
                <a:latin typeface="Palatino Linotype" pitchFamily="18" charset="0"/>
              </a:rPr>
              <a:t> (</a:t>
            </a:r>
            <a:r>
              <a:rPr lang="en-US" sz="1900" dirty="0" err="1">
                <a:latin typeface="Palatino Linotype" pitchFamily="18" charset="0"/>
              </a:rPr>
              <a:t>нпр</a:t>
            </a:r>
            <a:r>
              <a:rPr lang="en-US" sz="1900" dirty="0">
                <a:latin typeface="Palatino Linotype" pitchFamily="18" charset="0"/>
              </a:rPr>
              <a:t>. </a:t>
            </a:r>
            <a:r>
              <a:rPr lang="en-US" sz="1900" dirty="0" err="1">
                <a:latin typeface="Palatino Linotype" pitchFamily="18" charset="0"/>
              </a:rPr>
              <a:t>вађење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зуба</a:t>
            </a:r>
            <a:r>
              <a:rPr lang="en-US" sz="1900" dirty="0">
                <a:latin typeface="Palatino Linotype" pitchFamily="18" charset="0"/>
              </a:rPr>
              <a:t>) </a:t>
            </a:r>
            <a:r>
              <a:rPr lang="en-US" sz="1900" dirty="0" err="1">
                <a:latin typeface="Palatino Linotype" pitchFamily="18" charset="0"/>
              </a:rPr>
              <a:t>могу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да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изазову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транзиторну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бактеријемију</a:t>
            </a:r>
            <a:r>
              <a:rPr lang="en-US" sz="1900" dirty="0">
                <a:latin typeface="Palatino Linotype" pitchFamily="18" charset="0"/>
              </a:rPr>
              <a:t>. </a:t>
            </a:r>
            <a:r>
              <a:rPr lang="en-US" sz="1900" dirty="0" err="1">
                <a:latin typeface="Palatino Linotype" pitchFamily="18" charset="0"/>
              </a:rPr>
              <a:t>Ако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дисеминоване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бактерије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наиђу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на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повољне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услове</a:t>
            </a:r>
            <a:r>
              <a:rPr lang="en-US" sz="1900" dirty="0">
                <a:latin typeface="Palatino Linotype" pitchFamily="18" charset="0"/>
              </a:rPr>
              <a:t>, </a:t>
            </a:r>
            <a:r>
              <a:rPr lang="en-US" sz="1900" dirty="0" err="1">
                <a:latin typeface="Palatino Linotype" pitchFamily="18" charset="0"/>
              </a:rPr>
              <a:t>могу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да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адхерирају</a:t>
            </a:r>
            <a:r>
              <a:rPr lang="en-US" sz="1900" dirty="0">
                <a:latin typeface="Palatino Linotype" pitchFamily="18" charset="0"/>
              </a:rPr>
              <a:t>, </a:t>
            </a:r>
            <a:r>
              <a:rPr lang="en-US" sz="1900" dirty="0" err="1">
                <a:latin typeface="Palatino Linotype" pitchFamily="18" charset="0"/>
              </a:rPr>
              <a:t>колонизију</a:t>
            </a:r>
            <a:r>
              <a:rPr lang="en-US" sz="1900" dirty="0">
                <a:latin typeface="Palatino Linotype" pitchFamily="18" charset="0"/>
              </a:rPr>
              <a:t> и </a:t>
            </a:r>
            <a:r>
              <a:rPr lang="en-US" sz="1900" dirty="0" err="1">
                <a:latin typeface="Palatino Linotype" pitchFamily="18" charset="0"/>
              </a:rPr>
              <a:t>започну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размножавање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што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резултира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обољења</a:t>
            </a:r>
            <a:r>
              <a:rPr lang="en-US" sz="1900" dirty="0">
                <a:latin typeface="Palatino Linotype" pitchFamily="18" charset="0"/>
              </a:rPr>
              <a:t> (</a:t>
            </a:r>
            <a:r>
              <a:rPr lang="en-US" sz="1900" dirty="0" err="1">
                <a:latin typeface="Palatino Linotype" pitchFamily="18" charset="0"/>
              </a:rPr>
              <a:t>инфективни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ендокардитис</a:t>
            </a:r>
            <a:r>
              <a:rPr lang="en-US" sz="1900" dirty="0">
                <a:latin typeface="Palatino Linotype" pitchFamily="18" charset="0"/>
              </a:rPr>
              <a:t>, </a:t>
            </a:r>
            <a:r>
              <a:rPr lang="en-US" sz="1900" dirty="0" err="1">
                <a:latin typeface="Palatino Linotype" pitchFamily="18" charset="0"/>
              </a:rPr>
              <a:t>миокардитис</a:t>
            </a:r>
            <a:r>
              <a:rPr lang="en-US" sz="1900" dirty="0">
                <a:latin typeface="Palatino Linotype" pitchFamily="18" charset="0"/>
              </a:rPr>
              <a:t>, </a:t>
            </a:r>
            <a:r>
              <a:rPr lang="en-US" sz="1900" dirty="0" err="1">
                <a:latin typeface="Palatino Linotype" pitchFamily="18" charset="0"/>
              </a:rPr>
              <a:t>апсцес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мозга</a:t>
            </a:r>
            <a:r>
              <a:rPr lang="en-US" sz="1900" dirty="0">
                <a:latin typeface="Palatino Linotype" pitchFamily="18" charset="0"/>
              </a:rPr>
              <a:t>, </a:t>
            </a:r>
            <a:r>
              <a:rPr lang="en-US" sz="1900" dirty="0" err="1">
                <a:latin typeface="Palatino Linotype" pitchFamily="18" charset="0"/>
              </a:rPr>
              <a:t>као</a:t>
            </a:r>
            <a:r>
              <a:rPr lang="en-US" sz="1900" dirty="0">
                <a:latin typeface="Palatino Linotype" pitchFamily="18" charset="0"/>
              </a:rPr>
              <a:t> и </a:t>
            </a:r>
            <a:r>
              <a:rPr lang="en-US" sz="1900" dirty="0" err="1">
                <a:latin typeface="Palatino Linotype" pitchFamily="18" charset="0"/>
              </a:rPr>
              <a:t>апсцес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плућа</a:t>
            </a:r>
            <a:r>
              <a:rPr lang="en-US" sz="1900" dirty="0">
                <a:latin typeface="Palatino Linotype" pitchFamily="18" charset="0"/>
              </a:rPr>
              <a:t> и </a:t>
            </a:r>
            <a:r>
              <a:rPr lang="en-US" sz="1900" dirty="0" err="1">
                <a:latin typeface="Palatino Linotype" pitchFamily="18" charset="0"/>
              </a:rPr>
              <a:t>пнеумониј</a:t>
            </a:r>
            <a:r>
              <a:rPr lang="sr-Cyrl-RS" sz="1900" dirty="0">
                <a:latin typeface="Palatino Linotype" pitchFamily="18" charset="0"/>
              </a:rPr>
              <a:t>а</a:t>
            </a:r>
            <a:r>
              <a:rPr lang="en-US" sz="1900" dirty="0">
                <a:latin typeface="Palatino Linotype" pitchFamily="18" charset="0"/>
              </a:rPr>
              <a:t>...)</a:t>
            </a:r>
          </a:p>
          <a:p>
            <a:pPr marL="0" indent="0" algn="r">
              <a:buFont typeface="Arial" charset="0"/>
              <a:buNone/>
            </a:pPr>
            <a:r>
              <a:rPr lang="en-US" sz="2400" dirty="0" err="1">
                <a:solidFill>
                  <a:srgbClr val="FF0000"/>
                </a:solidFill>
                <a:latin typeface="Palatino Linotype" pitchFamily="18" charset="0"/>
              </a:rPr>
              <a:t>Метастатска</a:t>
            </a:r>
            <a:r>
              <a:rPr lang="en-US" sz="24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Palatino Linotype" pitchFamily="18" charset="0"/>
              </a:rPr>
              <a:t>оштећења</a:t>
            </a:r>
            <a:r>
              <a:rPr lang="en-US" sz="2000" dirty="0">
                <a:solidFill>
                  <a:srgbClr val="FF0000"/>
                </a:solidFill>
                <a:latin typeface="Palatino Linotype" pitchFamily="18" charset="0"/>
              </a:rPr>
              <a:t>- </a:t>
            </a:r>
            <a:r>
              <a:rPr lang="en-US" sz="1900" dirty="0">
                <a:latin typeface="Palatino Linotype" pitchFamily="18" charset="0"/>
              </a:rPr>
              <a:t>у </a:t>
            </a:r>
            <a:r>
              <a:rPr lang="en-US" sz="1900" dirty="0" err="1">
                <a:latin typeface="Palatino Linotype" pitchFamily="18" charset="0"/>
              </a:rPr>
              <a:t>току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инфекције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пародонцијума</a:t>
            </a:r>
            <a:r>
              <a:rPr lang="en-US" sz="1900" dirty="0">
                <a:latin typeface="Palatino Linotype" pitchFamily="18" charset="0"/>
              </a:rPr>
              <a:t>, </a:t>
            </a:r>
            <a:r>
              <a:rPr lang="en-US" sz="1900" dirty="0" err="1">
                <a:latin typeface="Palatino Linotype" pitchFamily="18" charset="0"/>
              </a:rPr>
              <a:t>бактеријски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продукти</a:t>
            </a:r>
            <a:r>
              <a:rPr lang="en-US" sz="1900" dirty="0">
                <a:latin typeface="Palatino Linotype" pitchFamily="18" charset="0"/>
              </a:rPr>
              <a:t> (</a:t>
            </a:r>
            <a:r>
              <a:rPr lang="en-US" sz="1900" dirty="0" err="1">
                <a:latin typeface="Palatino Linotype" pitchFamily="18" charset="0"/>
              </a:rPr>
              <a:t>егзотоксини</a:t>
            </a:r>
            <a:r>
              <a:rPr lang="en-US" sz="1900" dirty="0">
                <a:latin typeface="Palatino Linotype" pitchFamily="18" charset="0"/>
              </a:rPr>
              <a:t>, </a:t>
            </a:r>
            <a:r>
              <a:rPr lang="en-US" sz="1900" dirty="0" err="1">
                <a:latin typeface="Palatino Linotype" pitchFamily="18" charset="0"/>
              </a:rPr>
              <a:t>ендотоксини</a:t>
            </a:r>
            <a:r>
              <a:rPr lang="en-US" sz="1900" dirty="0">
                <a:latin typeface="Palatino Linotype" pitchFamily="18" charset="0"/>
              </a:rPr>
              <a:t>) </a:t>
            </a:r>
            <a:r>
              <a:rPr lang="en-US" sz="1900" dirty="0" err="1">
                <a:latin typeface="Palatino Linotype" pitchFamily="18" charset="0"/>
              </a:rPr>
              <a:t>који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доспевају</a:t>
            </a:r>
            <a:r>
              <a:rPr lang="en-US" sz="1900" dirty="0">
                <a:latin typeface="Palatino Linotype" pitchFamily="18" charset="0"/>
              </a:rPr>
              <a:t> у </a:t>
            </a:r>
            <a:r>
              <a:rPr lang="en-US" sz="1900" dirty="0" err="1">
                <a:latin typeface="Palatino Linotype" pitchFamily="18" charset="0"/>
              </a:rPr>
              <a:t>циркулацију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узрокују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оштећења</a:t>
            </a:r>
            <a:r>
              <a:rPr lang="en-US" sz="1900" dirty="0">
                <a:latin typeface="Palatino Linotype" pitchFamily="18" charset="0"/>
              </a:rPr>
              <a:t> (</a:t>
            </a:r>
            <a:r>
              <a:rPr lang="en-US" sz="1900" dirty="0" err="1">
                <a:latin typeface="Palatino Linotype" pitchFamily="18" charset="0"/>
              </a:rPr>
              <a:t>синдром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токсичног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шока</a:t>
            </a:r>
            <a:r>
              <a:rPr lang="en-US" sz="1900" dirty="0">
                <a:latin typeface="Palatino Linotype" pitchFamily="18" charset="0"/>
              </a:rPr>
              <a:t>)</a:t>
            </a:r>
          </a:p>
          <a:p>
            <a:pPr marL="0" indent="0" algn="r">
              <a:buFont typeface="Arial" charset="0"/>
              <a:buNone/>
            </a:pPr>
            <a:r>
              <a:rPr lang="en-US" sz="2400" dirty="0" err="1">
                <a:solidFill>
                  <a:srgbClr val="FF0000"/>
                </a:solidFill>
                <a:latin typeface="Palatino Linotype" pitchFamily="18" charset="0"/>
              </a:rPr>
              <a:t>Метастатска</a:t>
            </a:r>
            <a:r>
              <a:rPr lang="en-US" sz="24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Palatino Linotype" pitchFamily="18" charset="0"/>
              </a:rPr>
              <a:t>инфламација</a:t>
            </a:r>
            <a:r>
              <a:rPr lang="en-US" sz="2400" dirty="0">
                <a:solidFill>
                  <a:srgbClr val="FF0000"/>
                </a:solidFill>
                <a:latin typeface="Palatino Linotype" pitchFamily="18" charset="0"/>
              </a:rPr>
              <a:t>- </a:t>
            </a:r>
            <a:r>
              <a:rPr lang="en-US" sz="1900" dirty="0" err="1">
                <a:latin typeface="Palatino Linotype" pitchFamily="18" charset="0"/>
              </a:rPr>
              <a:t>последица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је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имунског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одговора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услед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присуства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бактерија</a:t>
            </a:r>
            <a:r>
              <a:rPr lang="en-US" sz="1900" dirty="0">
                <a:latin typeface="Palatino Linotype" pitchFamily="18" charset="0"/>
              </a:rPr>
              <a:t> у </a:t>
            </a:r>
            <a:r>
              <a:rPr lang="en-US" sz="1900" dirty="0" err="1">
                <a:latin typeface="Palatino Linotype" pitchFamily="18" charset="0"/>
              </a:rPr>
              <a:t>усној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дупљи</a:t>
            </a:r>
            <a:r>
              <a:rPr lang="en-US" sz="1900" dirty="0">
                <a:latin typeface="Palatino Linotype" pitchFamily="18" charset="0"/>
              </a:rPr>
              <a:t>. </a:t>
            </a:r>
            <a:r>
              <a:rPr lang="en-US" sz="1900" dirty="0" err="1">
                <a:latin typeface="Palatino Linotype" pitchFamily="18" charset="0"/>
              </a:rPr>
              <a:t>Солубилни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антигени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ових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бактерија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доспевају</a:t>
            </a:r>
            <a:r>
              <a:rPr lang="en-US" sz="1900" dirty="0">
                <a:latin typeface="Palatino Linotype" pitchFamily="18" charset="0"/>
              </a:rPr>
              <a:t> у </a:t>
            </a:r>
            <a:r>
              <a:rPr lang="en-US" sz="1900" dirty="0" err="1">
                <a:latin typeface="Palatino Linotype" pitchFamily="18" charset="0"/>
              </a:rPr>
              <a:t>циркулацију</a:t>
            </a:r>
            <a:r>
              <a:rPr lang="en-US" sz="1900" dirty="0">
                <a:latin typeface="Palatino Linotype" pitchFamily="18" charset="0"/>
              </a:rPr>
              <a:t> и </a:t>
            </a:r>
            <a:r>
              <a:rPr lang="en-US" sz="1900" dirty="0" err="1">
                <a:latin typeface="Palatino Linotype" pitchFamily="18" charset="0"/>
              </a:rPr>
              <a:t>са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антителима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граде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имунске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комплексе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који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узрокују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акутне</a:t>
            </a:r>
            <a:r>
              <a:rPr lang="en-US" sz="1900" dirty="0">
                <a:latin typeface="Palatino Linotype" pitchFamily="18" charset="0"/>
              </a:rPr>
              <a:t> и</a:t>
            </a:r>
            <a:r>
              <a:rPr lang="pl-PL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хроничне</a:t>
            </a:r>
            <a:r>
              <a:rPr lang="pl-PL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запаљенске</a:t>
            </a:r>
            <a:r>
              <a:rPr lang="pl-PL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реакције</a:t>
            </a:r>
            <a:r>
              <a:rPr lang="pl-PL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на</a:t>
            </a:r>
            <a:r>
              <a:rPr lang="pl-PL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месту</a:t>
            </a:r>
            <a:r>
              <a:rPr lang="pl-PL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таложења</a:t>
            </a:r>
            <a:r>
              <a:rPr lang="en-US" sz="1900" dirty="0">
                <a:latin typeface="Palatino Linotype" pitchFamily="18" charset="0"/>
              </a:rPr>
              <a:t> (</a:t>
            </a:r>
            <a:r>
              <a:rPr lang="en-US" sz="1900" dirty="0" err="1">
                <a:latin typeface="Palatino Linotype" pitchFamily="18" charset="0"/>
              </a:rPr>
              <a:t>Бехчетов</a:t>
            </a:r>
            <a:r>
              <a:rPr lang="en-US" sz="1900" dirty="0">
                <a:latin typeface="Palatino Linotype" pitchFamily="18" charset="0"/>
              </a:rPr>
              <a:t> </a:t>
            </a:r>
            <a:r>
              <a:rPr lang="en-US" sz="1900" dirty="0" err="1">
                <a:latin typeface="Palatino Linotype" pitchFamily="18" charset="0"/>
              </a:rPr>
              <a:t>синдром</a:t>
            </a:r>
            <a:r>
              <a:rPr lang="en-US" sz="1900" dirty="0">
                <a:latin typeface="Palatino Linotype" pitchFamily="18" charset="0"/>
              </a:rPr>
              <a:t>, </a:t>
            </a:r>
            <a:r>
              <a:rPr lang="en-US" sz="1900" dirty="0" err="1">
                <a:latin typeface="Palatino Linotype" pitchFamily="18" charset="0"/>
              </a:rPr>
              <a:t>гломерулонефритис</a:t>
            </a:r>
            <a:r>
              <a:rPr lang="en-US" sz="1900" dirty="0">
                <a:latin typeface="Palatino Linotype" pitchFamily="18" charset="0"/>
              </a:rPr>
              <a:t>) 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0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Content Placeholder 2"/>
          <p:cNvSpPr>
            <a:spLocks noGrp="1"/>
          </p:cNvSpPr>
          <p:nvPr>
            <p:ph idx="1"/>
          </p:nvPr>
        </p:nvSpPr>
        <p:spPr>
          <a:xfrm>
            <a:off x="468313" y="1844675"/>
            <a:ext cx="8496300" cy="4608513"/>
          </a:xfrm>
        </p:spPr>
        <p:txBody>
          <a:bodyPr/>
          <a:lstStyle/>
          <a:p>
            <a:pPr marL="0" indent="0" algn="r">
              <a:buFont typeface="Arial" charset="0"/>
              <a:buNone/>
            </a:pPr>
            <a:r>
              <a:rPr lang="en-US" sz="2100" dirty="0" err="1">
                <a:latin typeface="Palatino Linotype" pitchFamily="18" charset="0"/>
              </a:rPr>
              <a:t>Узрочници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обољења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пародонцијума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као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што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су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i="1" dirty="0">
                <a:latin typeface="Palatino Linotype" pitchFamily="18" charset="0"/>
              </a:rPr>
              <a:t>P. </a:t>
            </a:r>
            <a:r>
              <a:rPr lang="en-US" sz="2100" i="1" dirty="0" err="1">
                <a:latin typeface="Palatino Linotype" pitchFamily="18" charset="0"/>
              </a:rPr>
              <a:t>gingivalis</a:t>
            </a:r>
            <a:r>
              <a:rPr lang="en-US" sz="2100" i="1" dirty="0">
                <a:latin typeface="Palatino Linotype" pitchFamily="18" charset="0"/>
              </a:rPr>
              <a:t>, </a:t>
            </a:r>
            <a:r>
              <a:rPr lang="en-US" sz="2100" i="1" dirty="0" err="1">
                <a:latin typeface="Palatino Linotype" pitchFamily="18" charset="0"/>
              </a:rPr>
              <a:t>Tannerella</a:t>
            </a:r>
            <a:r>
              <a:rPr lang="en-US" sz="2100" i="1" dirty="0">
                <a:latin typeface="Palatino Linotype" pitchFamily="18" charset="0"/>
              </a:rPr>
              <a:t>  forsythia, F. </a:t>
            </a:r>
            <a:r>
              <a:rPr lang="en-US" sz="2100" i="1" dirty="0" err="1">
                <a:latin typeface="Palatino Linotype" pitchFamily="18" charset="0"/>
              </a:rPr>
              <a:t>nucleatum</a:t>
            </a:r>
            <a:r>
              <a:rPr lang="en-US" sz="2100" i="1" dirty="0">
                <a:latin typeface="Palatino Linotype" pitchFamily="18" charset="0"/>
              </a:rPr>
              <a:t>, P. </a:t>
            </a:r>
            <a:r>
              <a:rPr lang="en-US" sz="2100" i="1" dirty="0" err="1">
                <a:latin typeface="Palatino Linotype" pitchFamily="18" charset="0"/>
              </a:rPr>
              <a:t>intermedia</a:t>
            </a:r>
            <a:r>
              <a:rPr lang="en-US" sz="2100" i="1" dirty="0">
                <a:latin typeface="Palatino Linotype" pitchFamily="18" charset="0"/>
              </a:rPr>
              <a:t> </a:t>
            </a:r>
            <a:r>
              <a:rPr lang="en-US" sz="2100" dirty="0">
                <a:latin typeface="Palatino Linotype" pitchFamily="18" charset="0"/>
              </a:rPr>
              <a:t>и</a:t>
            </a:r>
            <a:r>
              <a:rPr lang="en-US" sz="2100" i="1" dirty="0">
                <a:latin typeface="Palatino Linotype" pitchFamily="18" charset="0"/>
              </a:rPr>
              <a:t> A. </a:t>
            </a:r>
            <a:r>
              <a:rPr lang="en-US" sz="2100" i="1" dirty="0" err="1">
                <a:latin typeface="Palatino Linotype" pitchFamily="18" charset="0"/>
              </a:rPr>
              <a:t>actinomycetemcomitans</a:t>
            </a:r>
            <a:r>
              <a:rPr lang="en-US" sz="2100" i="1" dirty="0">
                <a:latin typeface="Palatino Linotype" pitchFamily="18" charset="0"/>
              </a:rPr>
              <a:t>,</a:t>
            </a:r>
            <a:r>
              <a:rPr lang="pt-BR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детектоване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су</a:t>
            </a:r>
            <a:r>
              <a:rPr lang="en-US" sz="2100" dirty="0">
                <a:latin typeface="Palatino Linotype" pitchFamily="18" charset="0"/>
              </a:rPr>
              <a:t> у </a:t>
            </a:r>
            <a:r>
              <a:rPr lang="en-US" sz="2100" dirty="0" err="1">
                <a:latin typeface="Palatino Linotype" pitchFamily="18" charset="0"/>
              </a:rPr>
              <a:t>атеросклеротичном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плаку</a:t>
            </a:r>
            <a:r>
              <a:rPr lang="en-US" sz="2100" dirty="0">
                <a:latin typeface="Palatino Linotype" pitchFamily="18" charset="0"/>
              </a:rPr>
              <a:t> у </a:t>
            </a:r>
            <a:r>
              <a:rPr lang="en-US" sz="2100" dirty="0" err="1">
                <a:latin typeface="Palatino Linotype" pitchFamily="18" charset="0"/>
              </a:rPr>
              <a:t>аорти</a:t>
            </a:r>
            <a:r>
              <a:rPr lang="en-US" sz="2100" dirty="0">
                <a:latin typeface="Palatino Linotype" pitchFamily="18" charset="0"/>
              </a:rPr>
              <a:t>, </a:t>
            </a:r>
            <a:r>
              <a:rPr lang="en-US" sz="2100" dirty="0" err="1">
                <a:latin typeface="Palatino Linotype" pitchFamily="18" charset="0"/>
              </a:rPr>
              <a:t>коронарним</a:t>
            </a:r>
            <a:r>
              <a:rPr lang="en-US" sz="2100" dirty="0">
                <a:latin typeface="Palatino Linotype" pitchFamily="18" charset="0"/>
              </a:rPr>
              <a:t> и </a:t>
            </a:r>
            <a:r>
              <a:rPr lang="en-US" sz="2100" dirty="0" err="1">
                <a:latin typeface="Palatino Linotype" pitchFamily="18" charset="0"/>
              </a:rPr>
              <a:t>каротидним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артеријама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што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указује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на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њихову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потенцијалну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улогу</a:t>
            </a:r>
            <a:r>
              <a:rPr lang="en-US" sz="2100" dirty="0">
                <a:latin typeface="Palatino Linotype" pitchFamily="18" charset="0"/>
              </a:rPr>
              <a:t> у </a:t>
            </a:r>
            <a:r>
              <a:rPr lang="en-US" sz="2100" dirty="0" err="1">
                <a:latin typeface="Palatino Linotype" pitchFamily="18" charset="0"/>
              </a:rPr>
              <a:t>патогенези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атеросклерозе</a:t>
            </a:r>
            <a:endParaRPr lang="en-US" sz="2100" dirty="0">
              <a:latin typeface="Palatino Linotype" pitchFamily="18" charset="0"/>
            </a:endParaRPr>
          </a:p>
          <a:p>
            <a:pPr marL="0" indent="0" algn="r">
              <a:buFont typeface="Arial" charset="0"/>
              <a:buNone/>
            </a:pPr>
            <a:r>
              <a:rPr lang="en-US" sz="2100" dirty="0">
                <a:latin typeface="Palatino Linotype" pitchFamily="18" charset="0"/>
              </a:rPr>
              <a:t> </a:t>
            </a:r>
          </a:p>
          <a:p>
            <a:pPr marL="0" indent="0" algn="r">
              <a:buFont typeface="Arial" charset="0"/>
              <a:buNone/>
            </a:pPr>
            <a:r>
              <a:rPr lang="en-US" sz="2100" dirty="0">
                <a:latin typeface="Palatino Linotype" pitchFamily="18" charset="0"/>
              </a:rPr>
              <a:t>У </a:t>
            </a:r>
            <a:r>
              <a:rPr lang="en-US" sz="2100" dirty="0" err="1">
                <a:latin typeface="Palatino Linotype" pitchFamily="18" charset="0"/>
              </a:rPr>
              <a:t>прилог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томе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је</a:t>
            </a:r>
            <a:r>
              <a:rPr lang="en-US" sz="2100" dirty="0">
                <a:latin typeface="Palatino Linotype" pitchFamily="18" charset="0"/>
              </a:rPr>
              <a:t> и </a:t>
            </a:r>
            <a:r>
              <a:rPr lang="en-US" sz="2100" dirty="0" err="1">
                <a:latin typeface="Palatino Linotype" pitchFamily="18" charset="0"/>
              </a:rPr>
              <a:t>налаз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sr-Latn-CS" sz="2100" i="1" dirty="0">
                <a:latin typeface="Palatino Linotype" pitchFamily="18" charset="0"/>
              </a:rPr>
              <a:t>in vitro</a:t>
            </a:r>
            <a:r>
              <a:rPr lang="en-US" sz="2100" i="1" dirty="0">
                <a:latin typeface="Palatino Linotype" pitchFamily="18" charset="0"/>
              </a:rPr>
              <a:t>,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који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указује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да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i="1" dirty="0">
                <a:latin typeface="Palatino Linotype" pitchFamily="18" charset="0"/>
              </a:rPr>
              <a:t>P. </a:t>
            </a:r>
            <a:r>
              <a:rPr lang="en-US" sz="2100" i="1" dirty="0" err="1">
                <a:latin typeface="Palatino Linotype" pitchFamily="18" charset="0"/>
              </a:rPr>
              <a:t>gingivalis</a:t>
            </a:r>
            <a:r>
              <a:rPr lang="en-US" sz="2100" i="1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улази</a:t>
            </a:r>
            <a:r>
              <a:rPr lang="en-US" sz="2100" dirty="0">
                <a:latin typeface="Palatino Linotype" pitchFamily="18" charset="0"/>
              </a:rPr>
              <a:t> у </a:t>
            </a:r>
            <a:r>
              <a:rPr lang="en-US" sz="2100" dirty="0" err="1">
                <a:latin typeface="Palatino Linotype" pitchFamily="18" charset="0"/>
              </a:rPr>
              <a:t>ен</a:t>
            </a:r>
            <a:r>
              <a:rPr lang="sr-Cyrl-RS" sz="2100" dirty="0">
                <a:latin typeface="Palatino Linotype" pitchFamily="18" charset="0"/>
              </a:rPr>
              <a:t>д</a:t>
            </a:r>
            <a:r>
              <a:rPr lang="en-US" sz="2100" dirty="0" err="1">
                <a:latin typeface="Palatino Linotype" pitchFamily="18" charset="0"/>
              </a:rPr>
              <a:t>отелне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ћелије</a:t>
            </a:r>
            <a:r>
              <a:rPr lang="en-US" sz="2100" dirty="0">
                <a:latin typeface="Palatino Linotype" pitchFamily="18" charset="0"/>
              </a:rPr>
              <a:t> у </a:t>
            </a:r>
            <a:r>
              <a:rPr lang="en-US" sz="2100" dirty="0" err="1">
                <a:latin typeface="Palatino Linotype" pitchFamily="18" charset="0"/>
              </a:rPr>
              <a:t>којима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индукује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секрецију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проинфлама</a:t>
            </a:r>
            <a:r>
              <a:rPr lang="sr-Cyrl-RS" sz="2100" dirty="0">
                <a:latin typeface="Palatino Linotype" pitchFamily="18" charset="0"/>
              </a:rPr>
              <a:t>цијских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цитокина</a:t>
            </a:r>
            <a:r>
              <a:rPr lang="en-US" sz="2100" dirty="0">
                <a:latin typeface="Palatino Linotype" pitchFamily="18" charset="0"/>
              </a:rPr>
              <a:t> и </a:t>
            </a:r>
            <a:r>
              <a:rPr lang="en-US" sz="2100" dirty="0" err="1">
                <a:latin typeface="Palatino Linotype" pitchFamily="18" charset="0"/>
              </a:rPr>
              <a:t>повећава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експресију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адхезивних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молекула</a:t>
            </a:r>
            <a:r>
              <a:rPr lang="en-US" sz="2100" dirty="0">
                <a:latin typeface="Palatino Linotype" pitchFamily="18" charset="0"/>
              </a:rPr>
              <a:t>. У </a:t>
            </a:r>
            <a:r>
              <a:rPr lang="en-US" sz="2100" dirty="0" err="1">
                <a:latin typeface="Palatino Linotype" pitchFamily="18" charset="0"/>
              </a:rPr>
              <a:t>присуству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липопротеина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мале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густине</a:t>
            </a:r>
            <a:r>
              <a:rPr lang="en-US" sz="2100" dirty="0">
                <a:latin typeface="Palatino Linotype" pitchFamily="18" charset="0"/>
              </a:rPr>
              <a:t> (</a:t>
            </a:r>
            <a:r>
              <a:rPr lang="sr-Latn-CS" sz="2100" dirty="0">
                <a:latin typeface="Palatino Linotype" pitchFamily="18" charset="0"/>
              </a:rPr>
              <a:t>LDL, </a:t>
            </a:r>
            <a:r>
              <a:rPr lang="en-US" sz="2100" dirty="0" err="1">
                <a:latin typeface="Palatino Linotype" pitchFamily="18" charset="0"/>
              </a:rPr>
              <a:t>од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енгл</a:t>
            </a:r>
            <a:r>
              <a:rPr lang="en-US" sz="2100" dirty="0">
                <a:latin typeface="Palatino Linotype" pitchFamily="18" charset="0"/>
              </a:rPr>
              <a:t>. </a:t>
            </a:r>
            <a:r>
              <a:rPr lang="en-US" sz="2100" i="1" dirty="0">
                <a:latin typeface="Palatino Linotype" pitchFamily="18" charset="0"/>
              </a:rPr>
              <a:t>Low Density Lipoprotein</a:t>
            </a:r>
            <a:r>
              <a:rPr lang="en-US" sz="2100" dirty="0">
                <a:latin typeface="Palatino Linotype" pitchFamily="18" charset="0"/>
              </a:rPr>
              <a:t>), </a:t>
            </a:r>
            <a:r>
              <a:rPr lang="en-US" sz="2100" i="1" dirty="0">
                <a:latin typeface="Palatino Linotype" pitchFamily="18" charset="0"/>
              </a:rPr>
              <a:t>P. </a:t>
            </a:r>
            <a:r>
              <a:rPr lang="en-US" sz="2100" i="1" dirty="0" err="1">
                <a:latin typeface="Palatino Linotype" pitchFamily="18" charset="0"/>
              </a:rPr>
              <a:t>gingivalis</a:t>
            </a:r>
            <a:r>
              <a:rPr lang="en-US" sz="2100" i="1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изазива</a:t>
            </a:r>
            <a:r>
              <a:rPr lang="en-US" sz="2100" dirty="0">
                <a:latin typeface="Palatino Linotype" pitchFamily="18" charset="0"/>
              </a:rPr>
              <a:t> и </a:t>
            </a:r>
            <a:r>
              <a:rPr lang="en-US" sz="2100" dirty="0" err="1">
                <a:latin typeface="Palatino Linotype" pitchFamily="18" charset="0"/>
              </a:rPr>
              <a:t>формирање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пенастих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ћелија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из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макрофага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што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је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знак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ране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атеросклерозе</a:t>
            </a:r>
            <a:r>
              <a:rPr lang="en-US" sz="2100" dirty="0">
                <a:latin typeface="Palatino Linotype" pitchFamily="18" charset="0"/>
              </a:rPr>
              <a:t>. </a:t>
            </a:r>
            <a:r>
              <a:rPr lang="en-US" sz="2100" dirty="0" err="1">
                <a:latin typeface="Palatino Linotype" pitchFamily="18" charset="0"/>
              </a:rPr>
              <a:t>Ова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бактерија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индукује</a:t>
            </a:r>
            <a:r>
              <a:rPr lang="en-US" sz="2100" i="1" dirty="0">
                <a:latin typeface="Palatino Linotype" pitchFamily="18" charset="0"/>
              </a:rPr>
              <a:t> </a:t>
            </a:r>
            <a:r>
              <a:rPr lang="en-US" sz="2100" dirty="0">
                <a:latin typeface="Palatino Linotype" pitchFamily="18" charset="0"/>
              </a:rPr>
              <a:t>и </a:t>
            </a:r>
            <a:r>
              <a:rPr lang="en-US" sz="2100" dirty="0" err="1">
                <a:latin typeface="Palatino Linotype" pitchFamily="18" charset="0"/>
              </a:rPr>
              <a:t>агрегацију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тромбоцита</a:t>
            </a:r>
            <a:r>
              <a:rPr lang="en-US" sz="2100" dirty="0">
                <a:latin typeface="Palatino Linotype" pitchFamily="18" charset="0"/>
              </a:rPr>
              <a:t>, </a:t>
            </a:r>
            <a:r>
              <a:rPr lang="en-US" sz="2100" dirty="0" err="1">
                <a:latin typeface="Palatino Linotype" pitchFamily="18" charset="0"/>
              </a:rPr>
              <a:t>што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све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заједно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доприноси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развоју</a:t>
            </a:r>
            <a:r>
              <a:rPr lang="en-US" sz="2100" dirty="0">
                <a:latin typeface="Palatino Linotype" pitchFamily="18" charset="0"/>
              </a:rPr>
              <a:t> и </a:t>
            </a:r>
            <a:r>
              <a:rPr lang="en-US" sz="2100" dirty="0" err="1">
                <a:latin typeface="Palatino Linotype" pitchFamily="18" charset="0"/>
              </a:rPr>
              <a:t>прогресији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атеросклерозе</a:t>
            </a:r>
            <a:endParaRPr lang="en-US" sz="2100" dirty="0">
              <a:latin typeface="Palatino Linotype" pitchFamily="18" charset="0"/>
            </a:endParaRPr>
          </a:p>
        </p:txBody>
      </p:sp>
      <p:sp>
        <p:nvSpPr>
          <p:cNvPr id="45059" name="Title 1"/>
          <p:cNvSpPr>
            <a:spLocks noGrp="1"/>
          </p:cNvSpPr>
          <p:nvPr>
            <p:ph type="title"/>
          </p:nvPr>
        </p:nvSpPr>
        <p:spPr>
          <a:xfrm>
            <a:off x="1403648" y="404664"/>
            <a:ext cx="6480720" cy="850900"/>
          </a:xfrm>
        </p:spPr>
        <p:txBody>
          <a:bodyPr/>
          <a:lstStyle/>
          <a:p>
            <a:pPr algn="l"/>
            <a:r>
              <a:rPr lang="en-US" sz="2700" b="1" dirty="0" err="1">
                <a:solidFill>
                  <a:srgbClr val="C00000"/>
                </a:solidFill>
                <a:latin typeface="Palatino Linotype" pitchFamily="18" charset="0"/>
              </a:rPr>
              <a:t>Повезаност</a:t>
            </a:r>
            <a:r>
              <a:rPr lang="en-US" sz="2700" b="1" dirty="0">
                <a:solidFill>
                  <a:srgbClr val="C00000"/>
                </a:solidFill>
                <a:latin typeface="Palatino Linotype" pitchFamily="18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latin typeface="Palatino Linotype" pitchFamily="18" charset="0"/>
              </a:rPr>
              <a:t>бактеријске</a:t>
            </a:r>
            <a:r>
              <a:rPr lang="en-US" sz="2700" b="1" dirty="0">
                <a:solidFill>
                  <a:srgbClr val="C00000"/>
                </a:solidFill>
                <a:latin typeface="Palatino Linotype" pitchFamily="18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latin typeface="Palatino Linotype" pitchFamily="18" charset="0"/>
              </a:rPr>
              <a:t>инфекције</a:t>
            </a:r>
            <a:r>
              <a:rPr lang="en-US" sz="2700" b="1" dirty="0">
                <a:solidFill>
                  <a:srgbClr val="C00000"/>
                </a:solidFill>
                <a:latin typeface="Palatino Linotype" pitchFamily="18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latin typeface="Palatino Linotype" pitchFamily="18" charset="0"/>
              </a:rPr>
              <a:t>пародонцијума</a:t>
            </a:r>
            <a:r>
              <a:rPr lang="en-US" sz="2700" b="1" dirty="0">
                <a:solidFill>
                  <a:srgbClr val="C00000"/>
                </a:solidFill>
                <a:latin typeface="Palatino Linotype" pitchFamily="18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latin typeface="Palatino Linotype" pitchFamily="18" charset="0"/>
              </a:rPr>
              <a:t>са</a:t>
            </a:r>
            <a:r>
              <a:rPr lang="en-US" sz="2700" b="1" dirty="0">
                <a:solidFill>
                  <a:srgbClr val="C00000"/>
                </a:solidFill>
                <a:latin typeface="Palatino Linotype" pitchFamily="18" charset="0"/>
              </a:rPr>
              <a:t> </a:t>
            </a:r>
            <a:r>
              <a:rPr lang="en-US" sz="2700" b="1" dirty="0" err="1">
                <a:solidFill>
                  <a:srgbClr val="C00000"/>
                </a:solidFill>
                <a:latin typeface="Palatino Linotype" pitchFamily="18" charset="0"/>
              </a:rPr>
              <a:t>атеросклерозом</a:t>
            </a:r>
            <a:endParaRPr lang="en-US" sz="2700" b="1" dirty="0">
              <a:solidFill>
                <a:srgbClr val="C00000"/>
              </a:solidFill>
              <a:latin typeface="Palatino Linotype" pitchFamily="18" charset="0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0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b="1" dirty="0" err="1">
                <a:solidFill>
                  <a:srgbClr val="C00000"/>
                </a:solidFill>
                <a:latin typeface="Palatino Linotype" pitchFamily="18" charset="0"/>
              </a:rPr>
              <a:t>Повезаност</a:t>
            </a:r>
            <a:r>
              <a:rPr lang="en-US" sz="2600" b="1" dirty="0">
                <a:solidFill>
                  <a:srgbClr val="C00000"/>
                </a:solidFill>
                <a:latin typeface="Palatino Linotype" pitchFamily="18" charset="0"/>
              </a:rPr>
              <a:t> </a:t>
            </a:r>
            <a:r>
              <a:rPr lang="en-US" sz="2600" b="1" dirty="0" err="1">
                <a:solidFill>
                  <a:srgbClr val="C00000"/>
                </a:solidFill>
                <a:latin typeface="Palatino Linotype" pitchFamily="18" charset="0"/>
              </a:rPr>
              <a:t>бактеријске</a:t>
            </a:r>
            <a:r>
              <a:rPr lang="en-US" sz="2600" b="1" dirty="0">
                <a:solidFill>
                  <a:srgbClr val="C00000"/>
                </a:solidFill>
                <a:latin typeface="Palatino Linotype" pitchFamily="18" charset="0"/>
              </a:rPr>
              <a:t> </a:t>
            </a:r>
            <a:r>
              <a:rPr lang="en-US" sz="2600" b="1" dirty="0" err="1">
                <a:solidFill>
                  <a:srgbClr val="C00000"/>
                </a:solidFill>
                <a:latin typeface="Palatino Linotype" pitchFamily="18" charset="0"/>
              </a:rPr>
              <a:t>инфекције</a:t>
            </a:r>
            <a:r>
              <a:rPr lang="en-US" sz="2600" b="1" dirty="0">
                <a:solidFill>
                  <a:srgbClr val="C00000"/>
                </a:solidFill>
                <a:latin typeface="Palatino Linotype" pitchFamily="18" charset="0"/>
              </a:rPr>
              <a:t> </a:t>
            </a:r>
            <a:r>
              <a:rPr lang="en-US" sz="2600" b="1" dirty="0" err="1">
                <a:solidFill>
                  <a:srgbClr val="C00000"/>
                </a:solidFill>
                <a:latin typeface="Palatino Linotype" pitchFamily="18" charset="0"/>
              </a:rPr>
              <a:t>пародонцијума</a:t>
            </a:r>
            <a:r>
              <a:rPr lang="en-US" sz="2600" b="1" dirty="0">
                <a:solidFill>
                  <a:srgbClr val="C00000"/>
                </a:solidFill>
                <a:latin typeface="Palatino Linotype" pitchFamily="18" charset="0"/>
              </a:rPr>
              <a:t> </a:t>
            </a:r>
            <a:r>
              <a:rPr lang="en-US" sz="2600" b="1" dirty="0" err="1">
                <a:solidFill>
                  <a:srgbClr val="C00000"/>
                </a:solidFill>
                <a:latin typeface="Palatino Linotype" pitchFamily="18" charset="0"/>
              </a:rPr>
              <a:t>са</a:t>
            </a:r>
            <a:r>
              <a:rPr lang="en-US" sz="2600" b="1" dirty="0">
                <a:solidFill>
                  <a:srgbClr val="C00000"/>
                </a:solidFill>
                <a:latin typeface="Palatino Linotype" pitchFamily="18" charset="0"/>
              </a:rPr>
              <a:t> </a:t>
            </a:r>
            <a:r>
              <a:rPr lang="en-US" sz="2600" b="1" dirty="0" err="1">
                <a:solidFill>
                  <a:srgbClr val="C00000"/>
                </a:solidFill>
                <a:latin typeface="Palatino Linotype" pitchFamily="18" charset="0"/>
              </a:rPr>
              <a:t>респираторним</a:t>
            </a:r>
            <a:r>
              <a:rPr lang="en-US" sz="2600" b="1" dirty="0">
                <a:solidFill>
                  <a:srgbClr val="C00000"/>
                </a:solidFill>
                <a:latin typeface="Palatino Linotype" pitchFamily="18" charset="0"/>
              </a:rPr>
              <a:t> </a:t>
            </a:r>
            <a:r>
              <a:rPr lang="en-US" sz="2600" b="1" dirty="0" err="1">
                <a:solidFill>
                  <a:srgbClr val="C00000"/>
                </a:solidFill>
                <a:latin typeface="Palatino Linotype" pitchFamily="18" charset="0"/>
              </a:rPr>
              <a:t>обољењима</a:t>
            </a:r>
            <a:endParaRPr lang="en-US" sz="2600" b="1" dirty="0">
              <a:solidFill>
                <a:srgbClr val="C00000"/>
              </a:solidFill>
            </a:endParaRPr>
          </a:p>
        </p:txBody>
      </p:sp>
      <p:sp>
        <p:nvSpPr>
          <p:cNvPr id="46083" name="Content Placeholder 2"/>
          <p:cNvSpPr>
            <a:spLocks noGrp="1"/>
          </p:cNvSpPr>
          <p:nvPr>
            <p:ph idx="1"/>
          </p:nvPr>
        </p:nvSpPr>
        <p:spPr>
          <a:xfrm>
            <a:off x="457200" y="2420938"/>
            <a:ext cx="8229600" cy="4032398"/>
          </a:xfrm>
        </p:spPr>
        <p:txBody>
          <a:bodyPr/>
          <a:lstStyle/>
          <a:p>
            <a:pPr algn="r">
              <a:buFont typeface="Arial" charset="0"/>
              <a:buNone/>
            </a:pPr>
            <a:r>
              <a:rPr lang="en-US" sz="2100" dirty="0" err="1">
                <a:latin typeface="Palatino Linotype" pitchFamily="18" charset="0"/>
              </a:rPr>
              <a:t>Бактерије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пародонцијума</a:t>
            </a:r>
            <a:r>
              <a:rPr lang="sr-Cyrl-RS" sz="2100" dirty="0">
                <a:latin typeface="Palatino Linotype" pitchFamily="18" charset="0"/>
              </a:rPr>
              <a:t>,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као</a:t>
            </a:r>
            <a:r>
              <a:rPr lang="en-US" sz="2100" dirty="0">
                <a:latin typeface="Palatino Linotype" pitchFamily="18" charset="0"/>
              </a:rPr>
              <a:t> и </a:t>
            </a:r>
            <a:r>
              <a:rPr lang="en-US" sz="2100" dirty="0" err="1">
                <a:latin typeface="Palatino Linotype" pitchFamily="18" charset="0"/>
              </a:rPr>
              <a:t>бактеријски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агрегати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из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биофилма</a:t>
            </a:r>
            <a:r>
              <a:rPr lang="sr-Cyrl-RS" sz="2100" dirty="0">
                <a:latin typeface="Palatino Linotype" pitchFamily="18" charset="0"/>
              </a:rPr>
              <a:t>,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могу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да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доспеју</a:t>
            </a:r>
            <a:r>
              <a:rPr lang="en-US" sz="2100" dirty="0">
                <a:latin typeface="Palatino Linotype" pitchFamily="18" charset="0"/>
              </a:rPr>
              <a:t> у </a:t>
            </a:r>
            <a:r>
              <a:rPr lang="en-US" sz="2100" dirty="0" err="1">
                <a:latin typeface="Palatino Linotype" pitchFamily="18" charset="0"/>
              </a:rPr>
              <a:t>пљувачку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одакле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могу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да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се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аспирирају</a:t>
            </a:r>
            <a:r>
              <a:rPr lang="en-US" sz="2100" dirty="0">
                <a:latin typeface="Palatino Linotype" pitchFamily="18" charset="0"/>
              </a:rPr>
              <a:t> у </a:t>
            </a:r>
            <a:r>
              <a:rPr lang="en-US" sz="2100" dirty="0" err="1">
                <a:latin typeface="Palatino Linotype" pitchFamily="18" charset="0"/>
              </a:rPr>
              <a:t>доње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респираторне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путеве</a:t>
            </a:r>
            <a:r>
              <a:rPr lang="sr-Cyrl-RS" sz="2100" dirty="0">
                <a:latin typeface="Palatino Linotype" pitchFamily="18" charset="0"/>
              </a:rPr>
              <a:t>,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укључујући</a:t>
            </a:r>
            <a:r>
              <a:rPr lang="en-US" sz="2100" dirty="0">
                <a:latin typeface="Palatino Linotype" pitchFamily="18" charset="0"/>
              </a:rPr>
              <a:t> и </a:t>
            </a:r>
            <a:r>
              <a:rPr lang="en-US" sz="2100" dirty="0" err="1">
                <a:latin typeface="Palatino Linotype" pitchFamily="18" charset="0"/>
              </a:rPr>
              <a:t>плућа</a:t>
            </a:r>
            <a:r>
              <a:rPr lang="en-US" sz="2100" dirty="0">
                <a:latin typeface="Palatino Linotype" pitchFamily="18" charset="0"/>
              </a:rPr>
              <a:t>. </a:t>
            </a:r>
            <a:r>
              <a:rPr lang="en-US" sz="2100" dirty="0" err="1">
                <a:latin typeface="Palatino Linotype" pitchFamily="18" charset="0"/>
              </a:rPr>
              <a:t>Ове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бактерије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могу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да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директно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изазову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инфекцију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или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могу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да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узрокују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локално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оштећење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ткива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што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на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тај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начин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олакшава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успостављање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инфекције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уобичајеним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респираторним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патогенима</a:t>
            </a:r>
            <a:endParaRPr lang="en-US" sz="2100" dirty="0">
              <a:latin typeface="Palatino Linotype" pitchFamily="18" charset="0"/>
            </a:endParaRPr>
          </a:p>
          <a:p>
            <a:pPr algn="r">
              <a:buFont typeface="Arial" charset="0"/>
              <a:buNone/>
            </a:pPr>
            <a:endParaRPr lang="en-US" sz="2100" dirty="0">
              <a:latin typeface="Palatino Linotype" pitchFamily="18" charset="0"/>
            </a:endParaRPr>
          </a:p>
          <a:p>
            <a:pPr algn="r">
              <a:buFont typeface="Arial" charset="0"/>
              <a:buNone/>
            </a:pPr>
            <a:r>
              <a:rPr lang="en-US" sz="2100" dirty="0" err="1">
                <a:latin typeface="Palatino Linotype" pitchFamily="18" charset="0"/>
              </a:rPr>
              <a:t>Цитокини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продуковани</a:t>
            </a:r>
            <a:r>
              <a:rPr lang="en-US" sz="2100" dirty="0">
                <a:latin typeface="Palatino Linotype" pitchFamily="18" charset="0"/>
              </a:rPr>
              <a:t> у </a:t>
            </a:r>
            <a:r>
              <a:rPr lang="en-US" sz="2100" dirty="0" err="1">
                <a:latin typeface="Palatino Linotype" pitchFamily="18" charset="0"/>
              </a:rPr>
              <a:t>одговору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на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бактерије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пародонцијума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могу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да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доспеју</a:t>
            </a:r>
            <a:r>
              <a:rPr lang="en-US" sz="2100" dirty="0">
                <a:latin typeface="Palatino Linotype" pitchFamily="18" charset="0"/>
              </a:rPr>
              <a:t> у </a:t>
            </a:r>
            <a:r>
              <a:rPr lang="en-US" sz="2100" dirty="0" err="1">
                <a:latin typeface="Palatino Linotype" pitchFamily="18" charset="0"/>
              </a:rPr>
              <a:t>плућа</a:t>
            </a:r>
            <a:r>
              <a:rPr lang="en-US" sz="2100" dirty="0">
                <a:latin typeface="Palatino Linotype" pitchFamily="18" charset="0"/>
              </a:rPr>
              <a:t> и </a:t>
            </a:r>
            <a:r>
              <a:rPr lang="en-US" sz="2100" dirty="0" err="1">
                <a:latin typeface="Palatino Linotype" pitchFamily="18" charset="0"/>
              </a:rPr>
              <a:t>да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стимулишу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локалну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инфлама</a:t>
            </a:r>
            <a:r>
              <a:rPr lang="sr-Cyrl-RS" sz="2100" dirty="0">
                <a:latin typeface="Palatino Linotype" pitchFamily="18" charset="0"/>
              </a:rPr>
              <a:t>цијску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реакцију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која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стимулише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колонизацију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бактерија</a:t>
            </a:r>
            <a:r>
              <a:rPr lang="en-US" sz="2100" dirty="0">
                <a:latin typeface="Palatino Linotype" pitchFamily="18" charset="0"/>
              </a:rPr>
              <a:t>  и </a:t>
            </a:r>
            <a:r>
              <a:rPr lang="en-US" sz="2100" dirty="0" err="1">
                <a:latin typeface="Palatino Linotype" pitchFamily="18" charset="0"/>
              </a:rPr>
              <a:t>ткивна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оштећења</a:t>
            </a:r>
            <a:r>
              <a:rPr lang="en-US" sz="2100" dirty="0">
                <a:latin typeface="Palatino Linotype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0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/>
          </p:nvPr>
        </p:nvSpPr>
        <p:spPr>
          <a:xfrm>
            <a:off x="468313" y="620713"/>
            <a:ext cx="8229600" cy="1143000"/>
          </a:xfrm>
        </p:spPr>
        <p:txBody>
          <a:bodyPr/>
          <a:lstStyle/>
          <a:p>
            <a:r>
              <a:rPr lang="en-US" sz="2600" b="1" dirty="0" err="1">
                <a:solidFill>
                  <a:srgbClr val="C00000"/>
                </a:solidFill>
                <a:latin typeface="Palatino Linotype" pitchFamily="18" charset="0"/>
              </a:rPr>
              <a:t>Повезаност</a:t>
            </a:r>
            <a:r>
              <a:rPr lang="en-US" sz="2600" b="1" dirty="0">
                <a:solidFill>
                  <a:srgbClr val="C00000"/>
                </a:solidFill>
                <a:latin typeface="Palatino Linotype" pitchFamily="18" charset="0"/>
              </a:rPr>
              <a:t> </a:t>
            </a:r>
            <a:r>
              <a:rPr lang="en-US" sz="2600" b="1" dirty="0" err="1">
                <a:solidFill>
                  <a:srgbClr val="C00000"/>
                </a:solidFill>
                <a:latin typeface="Palatino Linotype" pitchFamily="18" charset="0"/>
              </a:rPr>
              <a:t>бактеријске</a:t>
            </a:r>
            <a:r>
              <a:rPr lang="en-US" sz="2600" b="1" dirty="0">
                <a:solidFill>
                  <a:srgbClr val="C00000"/>
                </a:solidFill>
                <a:latin typeface="Palatino Linotype" pitchFamily="18" charset="0"/>
              </a:rPr>
              <a:t> </a:t>
            </a:r>
            <a:r>
              <a:rPr lang="en-US" sz="2600" b="1" dirty="0" err="1">
                <a:solidFill>
                  <a:srgbClr val="C00000"/>
                </a:solidFill>
                <a:latin typeface="Palatino Linotype" pitchFamily="18" charset="0"/>
              </a:rPr>
              <a:t>инфекције</a:t>
            </a:r>
            <a:r>
              <a:rPr lang="en-US" sz="2600" b="1" dirty="0">
                <a:solidFill>
                  <a:srgbClr val="C00000"/>
                </a:solidFill>
                <a:latin typeface="Palatino Linotype" pitchFamily="18" charset="0"/>
              </a:rPr>
              <a:t> </a:t>
            </a:r>
            <a:r>
              <a:rPr lang="en-US" sz="2600" b="1" dirty="0" err="1">
                <a:solidFill>
                  <a:srgbClr val="C00000"/>
                </a:solidFill>
                <a:latin typeface="Palatino Linotype" pitchFamily="18" charset="0"/>
              </a:rPr>
              <a:t>пародонцијума</a:t>
            </a:r>
            <a:r>
              <a:rPr lang="en-US" sz="2600" b="1" dirty="0">
                <a:solidFill>
                  <a:srgbClr val="C00000"/>
                </a:solidFill>
                <a:latin typeface="Palatino Linotype" pitchFamily="18" charset="0"/>
              </a:rPr>
              <a:t> </a:t>
            </a:r>
            <a:r>
              <a:rPr lang="en-US" sz="2600" b="1" dirty="0" err="1">
                <a:solidFill>
                  <a:srgbClr val="C00000"/>
                </a:solidFill>
                <a:latin typeface="Palatino Linotype" pitchFamily="18" charset="0"/>
              </a:rPr>
              <a:t>са</a:t>
            </a:r>
            <a:r>
              <a:rPr lang="en-US" sz="2600" b="1" dirty="0">
                <a:solidFill>
                  <a:srgbClr val="C00000"/>
                </a:solidFill>
                <a:latin typeface="Palatino Linotype" pitchFamily="18" charset="0"/>
              </a:rPr>
              <a:t> </a:t>
            </a:r>
            <a:r>
              <a:rPr lang="en-US" sz="2600" b="1" dirty="0" err="1">
                <a:solidFill>
                  <a:srgbClr val="C00000"/>
                </a:solidFill>
                <a:latin typeface="Palatino Linotype" pitchFamily="18" charset="0"/>
              </a:rPr>
              <a:t>дијабетесом</a:t>
            </a:r>
            <a:endParaRPr lang="en-US" sz="2600" b="1" dirty="0">
              <a:solidFill>
                <a:srgbClr val="C00000"/>
              </a:solidFill>
            </a:endParaRPr>
          </a:p>
        </p:txBody>
      </p:sp>
      <p:sp>
        <p:nvSpPr>
          <p:cNvPr id="47107" name="Content Placeholder 2"/>
          <p:cNvSpPr>
            <a:spLocks noGrp="1"/>
          </p:cNvSpPr>
          <p:nvPr>
            <p:ph idx="1"/>
          </p:nvPr>
        </p:nvSpPr>
        <p:spPr>
          <a:xfrm>
            <a:off x="539750" y="2492375"/>
            <a:ext cx="8229600" cy="3702050"/>
          </a:xfrm>
        </p:spPr>
        <p:txBody>
          <a:bodyPr/>
          <a:lstStyle/>
          <a:p>
            <a:pPr algn="r">
              <a:buFont typeface="Arial" charset="0"/>
              <a:buNone/>
            </a:pPr>
            <a:r>
              <a:rPr lang="en-US" sz="2100" dirty="0" err="1">
                <a:latin typeface="Palatino Linotype" pitchFamily="18" charset="0"/>
              </a:rPr>
              <a:t>Док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дијабетес</a:t>
            </a:r>
            <a:r>
              <a:rPr lang="en-US" sz="2100" dirty="0">
                <a:latin typeface="Palatino Linotype" pitchFamily="18" charset="0"/>
              </a:rPr>
              <a:t>  </a:t>
            </a:r>
            <a:r>
              <a:rPr lang="en-US" sz="2100" dirty="0" err="1">
                <a:latin typeface="Palatino Linotype" pitchFamily="18" charset="0"/>
              </a:rPr>
              <a:t>представља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фактор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ризика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за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инфекције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пародонцијума</a:t>
            </a:r>
            <a:r>
              <a:rPr lang="en-US" sz="2100" dirty="0">
                <a:latin typeface="Palatino Linotype" pitchFamily="18" charset="0"/>
              </a:rPr>
              <a:t>, и </a:t>
            </a:r>
            <a:r>
              <a:rPr lang="en-US" sz="2100" dirty="0" err="1">
                <a:latin typeface="Palatino Linotype" pitchFamily="18" charset="0"/>
              </a:rPr>
              <a:t>инфекције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пародонцијума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су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праћене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повећаном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синтезом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цитокина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као</a:t>
            </a:r>
            <a:r>
              <a:rPr lang="en-US" sz="2100" dirty="0">
                <a:latin typeface="Palatino Linotype" pitchFamily="18" charset="0"/>
              </a:rPr>
              <a:t> и </a:t>
            </a:r>
            <a:r>
              <a:rPr lang="en-US" sz="2100" dirty="0" err="1">
                <a:latin typeface="Palatino Linotype" pitchFamily="18" charset="0"/>
              </a:rPr>
              <a:t>протеина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акутне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фазе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што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резултира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инсулинску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резистенцију</a:t>
            </a:r>
            <a:endParaRPr lang="en-US" sz="2100" dirty="0">
              <a:latin typeface="Palatino Linotype" pitchFamily="18" charset="0"/>
            </a:endParaRPr>
          </a:p>
          <a:p>
            <a:pPr algn="r">
              <a:buFont typeface="Arial" charset="0"/>
              <a:buNone/>
            </a:pPr>
            <a:r>
              <a:rPr lang="en-US" sz="2100" dirty="0">
                <a:latin typeface="Palatino Linotype" pitchFamily="18" charset="0"/>
              </a:rPr>
              <a:t> </a:t>
            </a:r>
          </a:p>
          <a:p>
            <a:pPr algn="r">
              <a:buFont typeface="Arial" charset="0"/>
              <a:buNone/>
            </a:pPr>
            <a:r>
              <a:rPr lang="en-US" sz="2100" dirty="0" err="1">
                <a:latin typeface="Palatino Linotype" pitchFamily="18" charset="0"/>
              </a:rPr>
              <a:t>Тако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на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пример</a:t>
            </a:r>
            <a:r>
              <a:rPr lang="en-US" sz="2100" dirty="0">
                <a:latin typeface="Palatino Linotype" pitchFamily="18" charset="0"/>
              </a:rPr>
              <a:t>, TNF-</a:t>
            </a:r>
            <a:r>
              <a:rPr lang="el-GR" sz="2100" dirty="0">
                <a:latin typeface="Palatino Linotype" pitchFamily="18" charset="0"/>
              </a:rPr>
              <a:t>α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негативно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регулише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sr-Cyrl-RS" sz="2100" dirty="0">
                <a:latin typeface="Palatino Linotype" pitchFamily="18" charset="0"/>
              </a:rPr>
              <a:t>ефекте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инсулина</a:t>
            </a:r>
            <a:r>
              <a:rPr lang="en-US" sz="2100" dirty="0">
                <a:latin typeface="Palatino Linotype" pitchFamily="18" charset="0"/>
              </a:rPr>
              <a:t> и </a:t>
            </a:r>
            <a:r>
              <a:rPr lang="en-US" sz="2100" dirty="0" err="1">
                <a:latin typeface="Palatino Linotype" pitchFamily="18" charset="0"/>
              </a:rPr>
              <a:t>преузимање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глукозе</a:t>
            </a:r>
            <a:r>
              <a:rPr lang="en-US" sz="2100" dirty="0">
                <a:latin typeface="Palatino Linotype" pitchFamily="18" charset="0"/>
              </a:rPr>
              <a:t>, а IL-6 </a:t>
            </a:r>
            <a:r>
              <a:rPr lang="en-US" sz="2100" dirty="0" err="1">
                <a:latin typeface="Palatino Linotype" pitchFamily="18" charset="0"/>
              </a:rPr>
              <a:t>омета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ослобађање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инсулина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из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бета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ћелија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панкреаса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које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стимулише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ниво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глукозе</a:t>
            </a:r>
            <a:r>
              <a:rPr lang="en-US" sz="2100" dirty="0">
                <a:latin typeface="Palatino Linotype" pitchFamily="18" charset="0"/>
              </a:rPr>
              <a:t>.  </a:t>
            </a:r>
            <a:r>
              <a:rPr lang="en-US" sz="2100" dirty="0" err="1">
                <a:latin typeface="Palatino Linotype" pitchFamily="18" charset="0"/>
              </a:rPr>
              <a:t>Уз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то</a:t>
            </a:r>
            <a:r>
              <a:rPr lang="en-US" sz="2100" dirty="0">
                <a:latin typeface="Palatino Linotype" pitchFamily="18" charset="0"/>
              </a:rPr>
              <a:t>, IL-1</a:t>
            </a:r>
            <a:r>
              <a:rPr lang="el-GR" sz="2100" dirty="0">
                <a:latin typeface="Palatino Linotype" pitchFamily="18" charset="0"/>
              </a:rPr>
              <a:t>β </a:t>
            </a:r>
            <a:r>
              <a:rPr lang="en-US" sz="2100" dirty="0">
                <a:latin typeface="Palatino Linotype" pitchFamily="18" charset="0"/>
              </a:rPr>
              <a:t>и IL-6 </a:t>
            </a:r>
            <a:r>
              <a:rPr lang="en-US" sz="2100" dirty="0" err="1">
                <a:latin typeface="Palatino Linotype" pitchFamily="18" charset="0"/>
              </a:rPr>
              <a:t>могу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да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антагонизују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ефекат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инсулина</a:t>
            </a:r>
            <a:r>
              <a:rPr lang="en-US" sz="2100" dirty="0">
                <a:latin typeface="Palatino Linotype" pitchFamily="18" charset="0"/>
              </a:rPr>
              <a:t>  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3" y="2708275"/>
            <a:ext cx="7772400" cy="14700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err="1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Од</a:t>
            </a:r>
            <a:r>
              <a:rPr lang="sr-Cyrl-RS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б</a:t>
            </a:r>
            <a:r>
              <a:rPr lang="en-US" b="1" dirty="0" err="1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рамбени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 </a:t>
            </a:r>
            <a:r>
              <a:rPr lang="en-US" b="1" dirty="0" err="1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механизми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 </a:t>
            </a:r>
            <a:r>
              <a:rPr lang="en-US" b="1" dirty="0" err="1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усне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 </a:t>
            </a:r>
            <a:r>
              <a:rPr lang="en-US" b="1" dirty="0" err="1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дупље</a:t>
            </a:r>
            <a:endParaRPr lang="en-US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1143000"/>
          </a:xfrm>
        </p:spPr>
        <p:txBody>
          <a:bodyPr/>
          <a:lstStyle/>
          <a:p>
            <a:pPr algn="l"/>
            <a:r>
              <a:rPr lang="en-US" sz="2600" b="1" dirty="0" err="1">
                <a:latin typeface="Palatino Linotype" pitchFamily="18" charset="0"/>
              </a:rPr>
              <a:t>Главни</a:t>
            </a:r>
            <a:r>
              <a:rPr lang="en-US" sz="2600" b="1" dirty="0">
                <a:latin typeface="Palatino Linotype" pitchFamily="18" charset="0"/>
              </a:rPr>
              <a:t> </a:t>
            </a:r>
            <a:r>
              <a:rPr lang="en-US" sz="2600" b="1" dirty="0" err="1">
                <a:latin typeface="Palatino Linotype" pitchFamily="18" charset="0"/>
              </a:rPr>
              <a:t>одбрамбени</a:t>
            </a:r>
            <a:r>
              <a:rPr lang="en-US" sz="2600" b="1" dirty="0">
                <a:latin typeface="Palatino Linotype" pitchFamily="18" charset="0"/>
              </a:rPr>
              <a:t> </a:t>
            </a:r>
            <a:r>
              <a:rPr lang="en-US" sz="2600" b="1" dirty="0" err="1">
                <a:latin typeface="Palatino Linotype" pitchFamily="18" charset="0"/>
              </a:rPr>
              <a:t>механизми</a:t>
            </a:r>
            <a:r>
              <a:rPr lang="en-US" sz="2600" b="1" dirty="0">
                <a:latin typeface="Palatino Linotype" pitchFamily="18" charset="0"/>
              </a:rPr>
              <a:t> у </a:t>
            </a:r>
            <a:r>
              <a:rPr lang="en-US" sz="2600" b="1" dirty="0" err="1">
                <a:latin typeface="Palatino Linotype" pitchFamily="18" charset="0"/>
              </a:rPr>
              <a:t>усној</a:t>
            </a:r>
            <a:r>
              <a:rPr lang="en-US" sz="2600" b="1" dirty="0">
                <a:latin typeface="Palatino Linotype" pitchFamily="18" charset="0"/>
              </a:rPr>
              <a:t> </a:t>
            </a:r>
            <a:r>
              <a:rPr lang="en-US" sz="2600" b="1" dirty="0" err="1">
                <a:latin typeface="Palatino Linotype" pitchFamily="18" charset="0"/>
              </a:rPr>
              <a:t>дупљи</a:t>
            </a:r>
            <a:r>
              <a:rPr lang="en-US" sz="2600" b="1" dirty="0">
                <a:latin typeface="Palatino Linotype" pitchFamily="18" charset="0"/>
              </a:rPr>
              <a:t> </a:t>
            </a:r>
            <a:r>
              <a:rPr lang="en-US" sz="2600" b="1" dirty="0" err="1">
                <a:latin typeface="Palatino Linotype" pitchFamily="18" charset="0"/>
              </a:rPr>
              <a:t>су</a:t>
            </a:r>
            <a:r>
              <a:rPr lang="en-US" sz="2600" b="1" dirty="0">
                <a:latin typeface="Palatino Linotype" pitchFamily="18" charset="0"/>
              </a:rPr>
              <a:t>:</a:t>
            </a:r>
          </a:p>
        </p:txBody>
      </p:sp>
      <p:sp>
        <p:nvSpPr>
          <p:cNvPr id="49155" name="Content Placeholder 2"/>
          <p:cNvSpPr>
            <a:spLocks noGrp="1"/>
          </p:cNvSpPr>
          <p:nvPr>
            <p:ph idx="1"/>
          </p:nvPr>
        </p:nvSpPr>
        <p:spPr>
          <a:xfrm>
            <a:off x="395288" y="2492375"/>
            <a:ext cx="8229600" cy="2909888"/>
          </a:xfrm>
        </p:spPr>
        <p:txBody>
          <a:bodyPr/>
          <a:lstStyle/>
          <a:p>
            <a:r>
              <a:rPr lang="en-US" sz="2500" b="1" dirty="0" err="1">
                <a:solidFill>
                  <a:srgbClr val="C00000"/>
                </a:solidFill>
                <a:latin typeface="Palatino Linotype" pitchFamily="18" charset="0"/>
              </a:rPr>
              <a:t>Очуван</a:t>
            </a:r>
            <a:r>
              <a:rPr lang="en-US" sz="2500" b="1" dirty="0">
                <a:solidFill>
                  <a:srgbClr val="C00000"/>
                </a:solidFill>
                <a:latin typeface="Palatino Linotype" pitchFamily="18" charset="0"/>
              </a:rPr>
              <a:t> </a:t>
            </a:r>
            <a:r>
              <a:rPr lang="en-US" sz="2500" b="1" dirty="0" err="1">
                <a:solidFill>
                  <a:srgbClr val="C00000"/>
                </a:solidFill>
                <a:latin typeface="Palatino Linotype" pitchFamily="18" charset="0"/>
              </a:rPr>
              <a:t>итегритетет</a:t>
            </a:r>
            <a:r>
              <a:rPr lang="en-US" sz="2500" b="1" dirty="0">
                <a:solidFill>
                  <a:srgbClr val="C00000"/>
                </a:solidFill>
                <a:latin typeface="Palatino Linotype" pitchFamily="18" charset="0"/>
              </a:rPr>
              <a:t> (</a:t>
            </a:r>
            <a:r>
              <a:rPr lang="en-US" sz="2500" b="1" dirty="0" err="1">
                <a:solidFill>
                  <a:srgbClr val="C00000"/>
                </a:solidFill>
                <a:latin typeface="Palatino Linotype" pitchFamily="18" charset="0"/>
              </a:rPr>
              <a:t>целовитост</a:t>
            </a:r>
            <a:r>
              <a:rPr lang="en-US" sz="2500" b="1" dirty="0">
                <a:solidFill>
                  <a:srgbClr val="C00000"/>
                </a:solidFill>
                <a:latin typeface="Palatino Linotype" pitchFamily="18" charset="0"/>
              </a:rPr>
              <a:t>) </a:t>
            </a:r>
            <a:r>
              <a:rPr lang="en-US" sz="2500" b="1" dirty="0" err="1">
                <a:solidFill>
                  <a:srgbClr val="C00000"/>
                </a:solidFill>
                <a:latin typeface="Palatino Linotype" pitchFamily="18" charset="0"/>
              </a:rPr>
              <a:t>оралне</a:t>
            </a:r>
            <a:r>
              <a:rPr lang="en-US" sz="2500" b="1" dirty="0">
                <a:solidFill>
                  <a:srgbClr val="C00000"/>
                </a:solidFill>
                <a:latin typeface="Palatino Linotype" pitchFamily="18" charset="0"/>
              </a:rPr>
              <a:t> </a:t>
            </a:r>
            <a:r>
              <a:rPr lang="en-US" sz="2500" b="1" dirty="0" err="1">
                <a:solidFill>
                  <a:srgbClr val="C00000"/>
                </a:solidFill>
                <a:latin typeface="Palatino Linotype" pitchFamily="18" charset="0"/>
              </a:rPr>
              <a:t>слузнице</a:t>
            </a:r>
            <a:endParaRPr lang="en-US" sz="2500" b="1" dirty="0">
              <a:solidFill>
                <a:srgbClr val="C00000"/>
              </a:solidFill>
              <a:latin typeface="Palatino Linotype" pitchFamily="18" charset="0"/>
            </a:endParaRPr>
          </a:p>
          <a:p>
            <a:r>
              <a:rPr lang="en-US" sz="2500" b="1" dirty="0" err="1">
                <a:solidFill>
                  <a:srgbClr val="C00000"/>
                </a:solidFill>
                <a:latin typeface="Palatino Linotype" pitchFamily="18" charset="0"/>
              </a:rPr>
              <a:t>Лимфно</a:t>
            </a:r>
            <a:r>
              <a:rPr lang="en-US" sz="2500" b="1" dirty="0">
                <a:solidFill>
                  <a:srgbClr val="C00000"/>
                </a:solidFill>
                <a:latin typeface="Palatino Linotype" pitchFamily="18" charset="0"/>
              </a:rPr>
              <a:t> </a:t>
            </a:r>
            <a:r>
              <a:rPr lang="en-US" sz="2500" b="1" dirty="0" err="1">
                <a:solidFill>
                  <a:srgbClr val="C00000"/>
                </a:solidFill>
                <a:latin typeface="Palatino Linotype" pitchFamily="18" charset="0"/>
              </a:rPr>
              <a:t>ткиво</a:t>
            </a:r>
            <a:endParaRPr lang="en-US" sz="2500" b="1" dirty="0">
              <a:solidFill>
                <a:srgbClr val="C00000"/>
              </a:solidFill>
              <a:latin typeface="Palatino Linotype" pitchFamily="18" charset="0"/>
            </a:endParaRPr>
          </a:p>
          <a:p>
            <a:r>
              <a:rPr lang="en-US" sz="2500" b="1" dirty="0" err="1">
                <a:solidFill>
                  <a:srgbClr val="C00000"/>
                </a:solidFill>
                <a:latin typeface="Palatino Linotype" pitchFamily="18" charset="0"/>
              </a:rPr>
              <a:t>Пљувачка</a:t>
            </a:r>
            <a:endParaRPr lang="en-US" sz="2500" b="1" dirty="0">
              <a:solidFill>
                <a:srgbClr val="C00000"/>
              </a:solidFill>
              <a:latin typeface="Palatino Linotype" pitchFamily="18" charset="0"/>
            </a:endParaRPr>
          </a:p>
          <a:p>
            <a:r>
              <a:rPr lang="en-US" sz="2500" b="1" dirty="0" err="1">
                <a:solidFill>
                  <a:srgbClr val="C00000"/>
                </a:solidFill>
                <a:latin typeface="Palatino Linotype" pitchFamily="18" charset="0"/>
              </a:rPr>
              <a:t>Гингивална</a:t>
            </a:r>
            <a:r>
              <a:rPr lang="en-US" sz="2500" b="1" dirty="0">
                <a:solidFill>
                  <a:srgbClr val="C00000"/>
                </a:solidFill>
                <a:latin typeface="Palatino Linotype" pitchFamily="18" charset="0"/>
              </a:rPr>
              <a:t> </a:t>
            </a:r>
            <a:r>
              <a:rPr lang="en-US" sz="2500" b="1" dirty="0" err="1">
                <a:solidFill>
                  <a:srgbClr val="C00000"/>
                </a:solidFill>
                <a:latin typeface="Palatino Linotype" pitchFamily="18" charset="0"/>
              </a:rPr>
              <a:t>течност</a:t>
            </a:r>
            <a:endParaRPr lang="en-US" sz="2500" b="1" dirty="0">
              <a:solidFill>
                <a:srgbClr val="C00000"/>
              </a:solidFill>
              <a:latin typeface="Palatino Linotype" pitchFamily="18" charset="0"/>
            </a:endParaRPr>
          </a:p>
          <a:p>
            <a:r>
              <a:rPr lang="en-US" sz="2500" b="1" dirty="0" err="1">
                <a:solidFill>
                  <a:srgbClr val="C00000"/>
                </a:solidFill>
                <a:latin typeface="Palatino Linotype" pitchFamily="18" charset="0"/>
              </a:rPr>
              <a:t>Хуморална</a:t>
            </a:r>
            <a:r>
              <a:rPr lang="en-US" sz="2500" b="1" dirty="0">
                <a:solidFill>
                  <a:srgbClr val="C00000"/>
                </a:solidFill>
                <a:latin typeface="Palatino Linotype" pitchFamily="18" charset="0"/>
              </a:rPr>
              <a:t> и </a:t>
            </a:r>
            <a:r>
              <a:rPr lang="en-US" sz="2500" b="1" dirty="0" err="1">
                <a:solidFill>
                  <a:srgbClr val="C00000"/>
                </a:solidFill>
                <a:latin typeface="Palatino Linotype" pitchFamily="18" charset="0"/>
              </a:rPr>
              <a:t>ћелијска</a:t>
            </a:r>
            <a:r>
              <a:rPr lang="en-US" sz="2500" b="1" dirty="0">
                <a:solidFill>
                  <a:srgbClr val="C00000"/>
                </a:solidFill>
                <a:latin typeface="Palatino Linotype" pitchFamily="18" charset="0"/>
              </a:rPr>
              <a:t> </a:t>
            </a:r>
            <a:r>
              <a:rPr lang="en-US" sz="2500" b="1" dirty="0" err="1">
                <a:solidFill>
                  <a:srgbClr val="C00000"/>
                </a:solidFill>
                <a:latin typeface="Palatino Linotype" pitchFamily="18" charset="0"/>
              </a:rPr>
              <a:t>имуност</a:t>
            </a:r>
            <a:endParaRPr lang="en-US" sz="2500" b="1" dirty="0">
              <a:solidFill>
                <a:srgbClr val="C00000"/>
              </a:solidFill>
              <a:latin typeface="Palatino Linotype" pitchFamily="18" charset="0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23850" y="404813"/>
            <a:ext cx="8569325" cy="5976937"/>
          </a:xfrm>
        </p:spPr>
        <p:txBody>
          <a:bodyPr/>
          <a:lstStyle/>
          <a:p>
            <a:pPr marL="0" indent="0" algn="ctr">
              <a:buFont typeface="Arial" charset="0"/>
              <a:buNone/>
              <a:defRPr/>
            </a:pPr>
            <a:r>
              <a:rPr lang="sr-Cyrl-RS" sz="2400" b="1" dirty="0">
                <a:solidFill>
                  <a:schemeClr val="accent1">
                    <a:lumMod val="75000"/>
                  </a:schemeClr>
                </a:solidFill>
                <a:latin typeface="Palatino Linotype" pitchFamily="18" charset="0"/>
              </a:rPr>
              <a:t>Усна дупља представља “улазна врата“ за многе микроорганизме из спољашње средине </a:t>
            </a:r>
          </a:p>
          <a:p>
            <a:pPr algn="ctr">
              <a:buFont typeface="Arial" charset="0"/>
              <a:buNone/>
              <a:defRPr/>
            </a:pPr>
            <a:endParaRPr lang="sr-Cyrl-RS" sz="2000" dirty="0">
              <a:latin typeface="Palatino Linotype" pitchFamily="18" charset="0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sr-Cyrl-RS" sz="2100" dirty="0">
                <a:latin typeface="Palatino Linotype" pitchFamily="18" charset="0"/>
              </a:rPr>
              <a:t>У усној дупљи, </a:t>
            </a:r>
            <a:r>
              <a:rPr lang="sr-Cyrl-RS" sz="2100" dirty="0">
                <a:solidFill>
                  <a:srgbClr val="FF0000"/>
                </a:solidFill>
                <a:latin typeface="Palatino Linotype" pitchFamily="18" charset="0"/>
              </a:rPr>
              <a:t>интегритет слузница </a:t>
            </a:r>
            <a:r>
              <a:rPr lang="sr-Cyrl-RS" sz="2100" dirty="0">
                <a:latin typeface="Palatino Linotype" pitchFamily="18" charset="0"/>
              </a:rPr>
              <a:t>представља ефикасну физичку баријеру која спречава улазак микроорганизама</a:t>
            </a:r>
            <a:endParaRPr lang="en-US" sz="2100" dirty="0">
              <a:latin typeface="Palatino Linotype" pitchFamily="18" charset="0"/>
            </a:endParaRPr>
          </a:p>
          <a:p>
            <a:pPr>
              <a:buFont typeface="Wingdings" pitchFamily="2" charset="2"/>
              <a:buChar char="Ø"/>
              <a:defRPr/>
            </a:pPr>
            <a:endParaRPr lang="sr-Cyrl-RS" sz="2100" dirty="0">
              <a:latin typeface="Palatino Linotype" pitchFamily="18" charset="0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ru-RU" sz="2100" dirty="0">
                <a:latin typeface="Palatino Linotype" pitchFamily="18" charset="0"/>
              </a:rPr>
              <a:t>Ако је ова баријера компромитована (нпр. код оболелих од канцера, услед хемотерапије), могућа су оштећења оралне слузнице што повећава ризик од локалних или системских инфекција</a:t>
            </a:r>
            <a:endParaRPr lang="en-US" sz="2100" dirty="0">
              <a:latin typeface="Palatino Linotype" pitchFamily="18" charset="0"/>
            </a:endParaRPr>
          </a:p>
          <a:p>
            <a:pPr>
              <a:buNone/>
              <a:defRPr/>
            </a:pPr>
            <a:endParaRPr lang="en-US" sz="2100" dirty="0">
              <a:latin typeface="Palatino Linotype" pitchFamily="18" charset="0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ru-RU" sz="2100" dirty="0">
                <a:latin typeface="Palatino Linotype" pitchFamily="18" charset="0"/>
              </a:rPr>
              <a:t>Слузница усне дупље се наставља на друге анатомске структуре (нпр. ждрело). Ове структуре су веома осетљиве на микроорганизме ако су одбрамбени механизми у усној дупљи ослабљени</a:t>
            </a:r>
            <a:endParaRPr lang="en-US" sz="2100" dirty="0">
              <a:latin typeface="Palatino Linotype" pitchFamily="18" charset="0"/>
            </a:endParaRPr>
          </a:p>
          <a:p>
            <a:pPr>
              <a:buFont typeface="Wingdings" pitchFamily="2" charset="2"/>
              <a:buChar char="Ø"/>
              <a:defRPr/>
            </a:pPr>
            <a:endParaRPr lang="ru-RU" sz="2100" dirty="0">
              <a:latin typeface="Palatino Linotype" pitchFamily="18" charset="0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ru-RU" sz="2100" dirty="0">
                <a:latin typeface="Palatino Linotype" pitchFamily="18" charset="0"/>
              </a:rPr>
              <a:t>Нарочито осетљиво место на микрооганизме је спој десни и зуба</a:t>
            </a:r>
            <a:endParaRPr lang="en-US" sz="2000" dirty="0">
              <a:latin typeface="Palatino Linotype" pitchFamily="18" charset="0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025" y="147638"/>
            <a:ext cx="7726363" cy="6561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err="1">
                <a:solidFill>
                  <a:srgbClr val="C00000"/>
                </a:solidFill>
                <a:latin typeface="Palatino Linotype" pitchFamily="18" charset="0"/>
              </a:rPr>
              <a:t>Екстраорални</a:t>
            </a:r>
            <a:r>
              <a:rPr lang="en-US" sz="2800" b="1" dirty="0">
                <a:solidFill>
                  <a:srgbClr val="C00000"/>
                </a:solidFill>
                <a:latin typeface="Palatino Linotype" pitchFamily="18" charset="0"/>
              </a:rPr>
              <a:t> </a:t>
            </a:r>
            <a:r>
              <a:rPr lang="en-US" sz="2800" b="1" dirty="0" err="1">
                <a:solidFill>
                  <a:srgbClr val="C00000"/>
                </a:solidFill>
                <a:latin typeface="Palatino Linotype" pitchFamily="18" charset="0"/>
              </a:rPr>
              <a:t>лимфни</a:t>
            </a:r>
            <a:r>
              <a:rPr lang="en-US" sz="2800" b="1" dirty="0">
                <a:solidFill>
                  <a:srgbClr val="C00000"/>
                </a:solidFill>
                <a:latin typeface="Palatino Linotype" pitchFamily="18" charset="0"/>
              </a:rPr>
              <a:t> </a:t>
            </a:r>
            <a:r>
              <a:rPr lang="en-US" sz="2800" b="1" dirty="0" err="1">
                <a:solidFill>
                  <a:srgbClr val="C00000"/>
                </a:solidFill>
                <a:latin typeface="Palatino Linotype" pitchFamily="18" charset="0"/>
              </a:rPr>
              <a:t>чворови</a:t>
            </a:r>
            <a:endParaRPr lang="en-US" sz="2800" b="1" dirty="0">
              <a:solidFill>
                <a:srgbClr val="C00000"/>
              </a:solidFill>
              <a:latin typeface="Palatino Linotype" pitchFamily="18" charset="0"/>
            </a:endParaRPr>
          </a:p>
        </p:txBody>
      </p:sp>
      <p:sp>
        <p:nvSpPr>
          <p:cNvPr id="52227" name="Content Placeholder 2"/>
          <p:cNvSpPr>
            <a:spLocks noGrp="1"/>
          </p:cNvSpPr>
          <p:nvPr>
            <p:ph idx="1"/>
          </p:nvPr>
        </p:nvSpPr>
        <p:spPr>
          <a:xfrm>
            <a:off x="179512" y="1340768"/>
            <a:ext cx="6192688" cy="4727997"/>
          </a:xfrm>
        </p:spPr>
        <p:txBody>
          <a:bodyPr/>
          <a:lstStyle/>
          <a:p>
            <a:r>
              <a:rPr lang="en-US" sz="2000" dirty="0" err="1">
                <a:latin typeface="Palatino Linotype" pitchFamily="18" charset="0"/>
              </a:rPr>
              <a:t>Са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површине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слузнице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усне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дупље</a:t>
            </a:r>
            <a:r>
              <a:rPr lang="en-US" sz="2000" dirty="0">
                <a:latin typeface="Palatino Linotype" pitchFamily="18" charset="0"/>
              </a:rPr>
              <a:t>, </a:t>
            </a:r>
            <a:r>
              <a:rPr lang="en-US" sz="2000" dirty="0" err="1">
                <a:latin typeface="Palatino Linotype" pitchFamily="18" charset="0"/>
              </a:rPr>
              <a:t>десни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као</a:t>
            </a:r>
            <a:r>
              <a:rPr lang="en-US" sz="2000" dirty="0">
                <a:latin typeface="Palatino Linotype" pitchFamily="18" charset="0"/>
              </a:rPr>
              <a:t> и </a:t>
            </a:r>
            <a:r>
              <a:rPr lang="en-US" sz="2000" dirty="0" err="1">
                <a:latin typeface="Palatino Linotype" pitchFamily="18" charset="0"/>
              </a:rPr>
              <a:t>пулпе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зуба</a:t>
            </a:r>
            <a:r>
              <a:rPr lang="en-US" sz="2000" dirty="0">
                <a:latin typeface="Palatino Linotype" pitchFamily="18" charset="0"/>
              </a:rPr>
              <a:t>, </a:t>
            </a:r>
            <a:r>
              <a:rPr lang="en-US" sz="2000" dirty="0" err="1">
                <a:latin typeface="Palatino Linotype" pitchFamily="18" charset="0"/>
              </a:rPr>
              <a:t>полазе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лимфни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капилари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који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се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удружују</a:t>
            </a:r>
            <a:r>
              <a:rPr lang="en-US" sz="2000" dirty="0">
                <a:latin typeface="Palatino Linotype" pitchFamily="18" charset="0"/>
              </a:rPr>
              <a:t> и </a:t>
            </a:r>
            <a:r>
              <a:rPr lang="en-US" sz="2000" dirty="0" err="1">
                <a:latin typeface="Palatino Linotype" pitchFamily="18" charset="0"/>
              </a:rPr>
              <a:t>граде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веће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судове</a:t>
            </a:r>
            <a:r>
              <a:rPr lang="en-US" sz="2000" dirty="0">
                <a:latin typeface="Palatino Linotype" pitchFamily="18" charset="0"/>
              </a:rPr>
              <a:t>. </a:t>
            </a:r>
            <a:r>
              <a:rPr lang="en-US" sz="2000" dirty="0" err="1">
                <a:latin typeface="Palatino Linotype" pitchFamily="18" charset="0"/>
              </a:rPr>
              <a:t>Ови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судови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се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затим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спајају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са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лимфним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судовима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из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дубљих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фацијалних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структура</a:t>
            </a:r>
            <a:r>
              <a:rPr lang="en-US" sz="2000" dirty="0">
                <a:latin typeface="Palatino Linotype" pitchFamily="18" charset="0"/>
              </a:rPr>
              <a:t> (</a:t>
            </a:r>
            <a:r>
              <a:rPr lang="en-US" sz="2000" dirty="0" err="1">
                <a:latin typeface="Palatino Linotype" pitchFamily="18" charset="0"/>
              </a:rPr>
              <a:t>мишићи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језика</a:t>
            </a:r>
            <a:r>
              <a:rPr lang="en-US" sz="2000" dirty="0">
                <a:latin typeface="Palatino Linotype" pitchFamily="18" charset="0"/>
              </a:rPr>
              <a:t>). </a:t>
            </a:r>
            <a:r>
              <a:rPr lang="en-US" sz="2000" dirty="0" err="1">
                <a:latin typeface="Palatino Linotype" pitchFamily="18" charset="0"/>
              </a:rPr>
              <a:t>Затим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се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лимфа</a:t>
            </a:r>
            <a:r>
              <a:rPr lang="en-US" sz="2000" dirty="0">
                <a:latin typeface="Palatino Linotype" pitchFamily="18" charset="0"/>
              </a:rPr>
              <a:t>, </a:t>
            </a:r>
            <a:r>
              <a:rPr lang="en-US" sz="2000" dirty="0" err="1">
                <a:latin typeface="Palatino Linotype" pitchFamily="18" charset="0"/>
              </a:rPr>
              <a:t>путем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лимфних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судова</a:t>
            </a:r>
            <a:r>
              <a:rPr lang="en-US" sz="2000" dirty="0">
                <a:latin typeface="Palatino Linotype" pitchFamily="18" charset="0"/>
              </a:rPr>
              <a:t>, </a:t>
            </a:r>
            <a:r>
              <a:rPr lang="en-US" sz="2000" dirty="0" err="1">
                <a:latin typeface="Palatino Linotype" pitchFamily="18" charset="0"/>
              </a:rPr>
              <a:t>дренира</a:t>
            </a:r>
            <a:r>
              <a:rPr lang="en-US" sz="2000" dirty="0">
                <a:latin typeface="Palatino Linotype" pitchFamily="18" charset="0"/>
              </a:rPr>
              <a:t> у </a:t>
            </a:r>
            <a:r>
              <a:rPr lang="en-US" sz="2000" b="1" dirty="0" err="1">
                <a:latin typeface="Palatino Linotype" pitchFamily="18" charset="0"/>
              </a:rPr>
              <a:t>субмандибуларне</a:t>
            </a:r>
            <a:r>
              <a:rPr lang="en-US" sz="2000" dirty="0">
                <a:latin typeface="Palatino Linotype" pitchFamily="18" charset="0"/>
              </a:rPr>
              <a:t>, </a:t>
            </a:r>
            <a:r>
              <a:rPr lang="en-US" sz="2000" b="1" dirty="0" err="1">
                <a:latin typeface="Palatino Linotype" pitchFamily="18" charset="0"/>
              </a:rPr>
              <a:t>субменталне</a:t>
            </a:r>
            <a:r>
              <a:rPr lang="en-US" sz="2000" dirty="0">
                <a:latin typeface="Palatino Linotype" pitchFamily="18" charset="0"/>
              </a:rPr>
              <a:t>  и </a:t>
            </a:r>
            <a:r>
              <a:rPr lang="en-US" sz="2000" b="1" dirty="0" err="1">
                <a:latin typeface="Palatino Linotype" pitchFamily="18" charset="0"/>
              </a:rPr>
              <a:t>дубље</a:t>
            </a:r>
            <a:r>
              <a:rPr lang="en-US" sz="2000" b="1" dirty="0">
                <a:latin typeface="Palatino Linotype" pitchFamily="18" charset="0"/>
              </a:rPr>
              <a:t> </a:t>
            </a:r>
            <a:r>
              <a:rPr lang="en-US" sz="2000" b="1" dirty="0" err="1">
                <a:latin typeface="Palatino Linotype" pitchFamily="18" charset="0"/>
              </a:rPr>
              <a:t>вратне</a:t>
            </a:r>
            <a:r>
              <a:rPr lang="en-US" sz="2000" b="1" dirty="0">
                <a:latin typeface="Palatino Linotype" pitchFamily="18" charset="0"/>
              </a:rPr>
              <a:t> и </a:t>
            </a:r>
            <a:r>
              <a:rPr lang="en-US" sz="2000" b="1" dirty="0" err="1">
                <a:latin typeface="Palatino Linotype" pitchFamily="18" charset="0"/>
              </a:rPr>
              <a:t>ретрофарингелане</a:t>
            </a:r>
            <a:r>
              <a:rPr lang="en-US" sz="2000" b="1" dirty="0">
                <a:latin typeface="Palatino Linotype" pitchFamily="18" charset="0"/>
              </a:rPr>
              <a:t> </a:t>
            </a:r>
            <a:r>
              <a:rPr lang="en-US" sz="2000" b="1" dirty="0" err="1">
                <a:latin typeface="Palatino Linotype" pitchFamily="18" charset="0"/>
              </a:rPr>
              <a:t>лимфне</a:t>
            </a:r>
            <a:r>
              <a:rPr lang="en-US" sz="2000" b="1" dirty="0">
                <a:latin typeface="Palatino Linotype" pitchFamily="18" charset="0"/>
              </a:rPr>
              <a:t> </a:t>
            </a:r>
            <a:r>
              <a:rPr lang="en-US" sz="2000" b="1" dirty="0" err="1">
                <a:latin typeface="Palatino Linotype" pitchFamily="18" charset="0"/>
              </a:rPr>
              <a:t>чворове</a:t>
            </a:r>
            <a:endParaRPr lang="en-US" sz="2000" b="1" dirty="0">
              <a:latin typeface="Palatino Linotype" pitchFamily="18" charset="0"/>
            </a:endParaRPr>
          </a:p>
          <a:p>
            <a:pPr>
              <a:buNone/>
            </a:pPr>
            <a:endParaRPr lang="en-US" sz="2000" dirty="0">
              <a:latin typeface="Palatino Linotype" pitchFamily="18" charset="0"/>
            </a:endParaRPr>
          </a:p>
          <a:p>
            <a:r>
              <a:rPr lang="en-US" sz="2000" dirty="0" err="1">
                <a:latin typeface="Palatino Linotype" pitchFamily="18" charset="0"/>
              </a:rPr>
              <a:t>Микроорганизми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који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пробијају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епител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оралне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слузнице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доспевају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до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ламине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проприје</a:t>
            </a:r>
            <a:r>
              <a:rPr lang="en-US" sz="2000" dirty="0">
                <a:latin typeface="Palatino Linotype" pitchFamily="18" charset="0"/>
              </a:rPr>
              <a:t>, </a:t>
            </a:r>
            <a:r>
              <a:rPr lang="en-US" sz="2000" dirty="0" err="1">
                <a:latin typeface="Palatino Linotype" pitchFamily="18" charset="0"/>
              </a:rPr>
              <a:t>било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директним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уласком</a:t>
            </a:r>
            <a:r>
              <a:rPr lang="en-US" sz="2000" dirty="0">
                <a:latin typeface="Palatino Linotype" pitchFamily="18" charset="0"/>
              </a:rPr>
              <a:t> у </a:t>
            </a:r>
            <a:r>
              <a:rPr lang="en-US" sz="2000" dirty="0" err="1">
                <a:latin typeface="Palatino Linotype" pitchFamily="18" charset="0"/>
              </a:rPr>
              <a:t>лимфни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суд</a:t>
            </a:r>
            <a:r>
              <a:rPr lang="en-US" sz="2000" dirty="0">
                <a:latin typeface="Palatino Linotype" pitchFamily="18" charset="0"/>
              </a:rPr>
              <a:t>, </a:t>
            </a:r>
            <a:r>
              <a:rPr lang="en-US" sz="2000" dirty="0" err="1">
                <a:latin typeface="Palatino Linotype" pitchFamily="18" charset="0"/>
              </a:rPr>
              <a:t>или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помоћу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фагоцита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који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их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до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ње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транспортују</a:t>
            </a:r>
            <a:r>
              <a:rPr lang="en-US" sz="2000" dirty="0">
                <a:latin typeface="Palatino Linotype" pitchFamily="18" charset="0"/>
              </a:rPr>
              <a:t>. </a:t>
            </a:r>
            <a:r>
              <a:rPr lang="en-US" sz="2000" dirty="0" err="1">
                <a:latin typeface="Palatino Linotype" pitchFamily="18" charset="0"/>
              </a:rPr>
              <a:t>Након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препознавања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антигена</a:t>
            </a:r>
            <a:r>
              <a:rPr lang="en-US" sz="2000" dirty="0">
                <a:latin typeface="Palatino Linotype" pitchFamily="18" charset="0"/>
              </a:rPr>
              <a:t> у </a:t>
            </a:r>
            <a:r>
              <a:rPr lang="en-US" sz="2000" dirty="0" err="1">
                <a:latin typeface="Palatino Linotype" pitchFamily="18" charset="0"/>
              </a:rPr>
              <a:t>ламини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проприји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започиње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имунски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одговор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на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микроорганизме</a:t>
            </a:r>
            <a:endParaRPr lang="en-US" sz="2000" dirty="0">
              <a:latin typeface="Palatino Linotype" pitchFamily="18" charset="0"/>
            </a:endParaRPr>
          </a:p>
        </p:txBody>
      </p:sp>
      <p:pic>
        <p:nvPicPr>
          <p:cNvPr id="17410" name="Picture 2" descr="http://periobasics.com/wp-content/uploads/2013/08/Submental-and-Sub-mandibular-Lymph-Nodes.jpg"/>
          <p:cNvPicPr>
            <a:picLocks noChangeAspect="1" noChangeArrowheads="1"/>
          </p:cNvPicPr>
          <p:nvPr/>
        </p:nvPicPr>
        <p:blipFill>
          <a:blip r:embed="rId2" cstate="print"/>
          <a:srcRect r="49609" b="822"/>
          <a:stretch>
            <a:fillRect/>
          </a:stretch>
        </p:blipFill>
        <p:spPr bwMode="auto">
          <a:xfrm>
            <a:off x="6372200" y="4185427"/>
            <a:ext cx="2771800" cy="2672573"/>
          </a:xfrm>
          <a:prstGeom prst="rect">
            <a:avLst/>
          </a:prstGeom>
          <a:noFill/>
        </p:spPr>
      </p:pic>
      <p:pic>
        <p:nvPicPr>
          <p:cNvPr id="17412" name="Picture 4" descr="http://periobasics.com/wp-content/uploads/2013/08/Submental-and-Sub-mandibular-Lymph-Nodes.jpg"/>
          <p:cNvPicPr>
            <a:picLocks noChangeAspect="1" noChangeArrowheads="1"/>
          </p:cNvPicPr>
          <p:nvPr/>
        </p:nvPicPr>
        <p:blipFill>
          <a:blip r:embed="rId3" cstate="print"/>
          <a:srcRect l="49232" b="2500"/>
          <a:stretch>
            <a:fillRect/>
          </a:stretch>
        </p:blipFill>
        <p:spPr bwMode="auto">
          <a:xfrm>
            <a:off x="6355927" y="1268760"/>
            <a:ext cx="2788073" cy="280831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228184" y="1124744"/>
            <a:ext cx="2915816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sr-Cyrl-RS" b="1" dirty="0">
                <a:latin typeface="Palatino Linotype" pitchFamily="18" charset="0"/>
              </a:rPr>
              <a:t>Субмандибуларни лимфни чворови</a:t>
            </a:r>
            <a:endParaRPr lang="en-US" b="1" dirty="0">
              <a:latin typeface="Palatino Linotype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28184" y="3933056"/>
            <a:ext cx="2915816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sr-Cyrl-RS" b="1" dirty="0">
                <a:latin typeface="Palatino Linotype" pitchFamily="18" charset="0"/>
              </a:rPr>
              <a:t>Субментални лимфни чворови</a:t>
            </a:r>
            <a:endParaRPr lang="en-US" b="1" dirty="0">
              <a:latin typeface="Palatino Linotype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332656"/>
            <a:ext cx="8784976" cy="6336704"/>
          </a:xfrm>
        </p:spPr>
        <p:txBody>
          <a:bodyPr rtlCol="0">
            <a:normAutofit fontScale="77500" lnSpcReduction="20000"/>
          </a:bodyPr>
          <a:lstStyle/>
          <a:p>
            <a:pPr marL="0" indent="0"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sr-Cyrl-RS" sz="2800" b="1" dirty="0">
                <a:latin typeface="Palatino Linotype" pitchFamily="18" charset="0"/>
              </a:rPr>
              <a:t>Усна</a:t>
            </a:r>
            <a:r>
              <a:rPr lang="en-US" sz="2800" b="1" dirty="0">
                <a:latin typeface="Palatino Linotype" pitchFamily="18" charset="0"/>
              </a:rPr>
              <a:t> </a:t>
            </a:r>
            <a:r>
              <a:rPr lang="sr-Cyrl-RS" sz="2800" b="1" dirty="0">
                <a:latin typeface="Palatino Linotype" pitchFamily="18" charset="0"/>
              </a:rPr>
              <a:t>дупља</a:t>
            </a:r>
            <a:r>
              <a:rPr lang="en-US" sz="2800" b="1" dirty="0">
                <a:latin typeface="Palatino Linotype" pitchFamily="18" charset="0"/>
              </a:rPr>
              <a:t> </a:t>
            </a:r>
            <a:r>
              <a:rPr lang="sr-Cyrl-RS" sz="2800" b="1" dirty="0">
                <a:latin typeface="Palatino Linotype" pitchFamily="18" charset="0"/>
              </a:rPr>
              <a:t>није</a:t>
            </a:r>
            <a:r>
              <a:rPr lang="en-US" sz="2800" b="1" dirty="0">
                <a:latin typeface="Palatino Linotype" pitchFamily="18" charset="0"/>
              </a:rPr>
              <a:t> </a:t>
            </a:r>
            <a:r>
              <a:rPr lang="sr-Cyrl-RS" sz="2800" b="1" dirty="0">
                <a:latin typeface="Palatino Linotype" pitchFamily="18" charset="0"/>
              </a:rPr>
              <a:t>еколошки</a:t>
            </a:r>
            <a:r>
              <a:rPr lang="en-US" sz="2800" b="1" dirty="0">
                <a:latin typeface="Palatino Linotype" pitchFamily="18" charset="0"/>
              </a:rPr>
              <a:t> </a:t>
            </a:r>
            <a:r>
              <a:rPr lang="sr-Cyrl-RS" sz="2800" b="1" dirty="0">
                <a:latin typeface="Palatino Linotype" pitchFamily="18" charset="0"/>
              </a:rPr>
              <a:t>јединствена и</a:t>
            </a:r>
            <a:r>
              <a:rPr lang="en-US" sz="2800" b="1" dirty="0">
                <a:latin typeface="Palatino Linotype" pitchFamily="18" charset="0"/>
              </a:rPr>
              <a:t> </a:t>
            </a:r>
            <a:r>
              <a:rPr lang="sr-Cyrl-RS" sz="2800" b="1" dirty="0">
                <a:solidFill>
                  <a:schemeClr val="accent1">
                    <a:lumMod val="75000"/>
                  </a:schemeClr>
                </a:solidFill>
                <a:latin typeface="Palatino Linotype" pitchFamily="18" charset="0"/>
              </a:rPr>
              <a:t>неки</a:t>
            </a: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Palatino Linotype" pitchFamily="18" charset="0"/>
              </a:rPr>
              <a:t> </a:t>
            </a:r>
            <a:r>
              <a:rPr lang="sr-Cyrl-RS" sz="2800" b="1" dirty="0">
                <a:solidFill>
                  <a:schemeClr val="accent1">
                    <a:lumMod val="75000"/>
                  </a:schemeClr>
                </a:solidFill>
                <a:latin typeface="Palatino Linotype" pitchFamily="18" charset="0"/>
              </a:rPr>
              <a:t>њени</a:t>
            </a: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Palatino Linotype" pitchFamily="18" charset="0"/>
              </a:rPr>
              <a:t> </a:t>
            </a:r>
            <a:r>
              <a:rPr lang="sr-Cyrl-RS" sz="2800" b="1" dirty="0">
                <a:solidFill>
                  <a:schemeClr val="accent1">
                    <a:lumMod val="75000"/>
                  </a:schemeClr>
                </a:solidFill>
                <a:latin typeface="Palatino Linotype" pitchFamily="18" charset="0"/>
              </a:rPr>
              <a:t>делови</a:t>
            </a:r>
            <a:r>
              <a:rPr lang="en-US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Palatino Linotype" pitchFamily="18" charset="0"/>
              </a:rPr>
              <a:t> </a:t>
            </a:r>
            <a:r>
              <a:rPr lang="sr-Cyrl-RS" sz="2800" b="1" dirty="0">
                <a:latin typeface="Palatino Linotype" pitchFamily="18" charset="0"/>
              </a:rPr>
              <a:t>пружају</a:t>
            </a:r>
            <a:r>
              <a:rPr lang="en-US" sz="2800" b="1" dirty="0">
                <a:latin typeface="Palatino Linotype" pitchFamily="18" charset="0"/>
              </a:rPr>
              <a:t> </a:t>
            </a:r>
            <a:r>
              <a:rPr lang="sr-Cyrl-RS" sz="2800" b="1" dirty="0">
                <a:solidFill>
                  <a:srgbClr val="C00000"/>
                </a:solidFill>
                <a:latin typeface="Palatino Linotype" pitchFamily="18" charset="0"/>
              </a:rPr>
              <a:t>различите</a:t>
            </a:r>
            <a:r>
              <a:rPr lang="en-US" sz="2800" b="1" dirty="0">
                <a:solidFill>
                  <a:srgbClr val="C00000"/>
                </a:solidFill>
                <a:latin typeface="Palatino Linotype" pitchFamily="18" charset="0"/>
              </a:rPr>
              <a:t> </a:t>
            </a:r>
            <a:r>
              <a:rPr lang="sr-Cyrl-RS" sz="2800" b="1" dirty="0">
                <a:solidFill>
                  <a:srgbClr val="C00000"/>
                </a:solidFill>
                <a:latin typeface="Palatino Linotype" pitchFamily="18" charset="0"/>
              </a:rPr>
              <a:t>услове</a:t>
            </a:r>
            <a:r>
              <a:rPr lang="en-US" sz="2800" b="1" dirty="0">
                <a:solidFill>
                  <a:srgbClr val="C00000"/>
                </a:solidFill>
                <a:latin typeface="Palatino Linotype" pitchFamily="18" charset="0"/>
              </a:rPr>
              <a:t> </a:t>
            </a:r>
            <a:r>
              <a:rPr lang="sr-Cyrl-RS" sz="2800" b="1" dirty="0">
                <a:solidFill>
                  <a:srgbClr val="C00000"/>
                </a:solidFill>
                <a:latin typeface="Palatino Linotype" pitchFamily="18" charset="0"/>
              </a:rPr>
              <a:t>за колонизацију</a:t>
            </a:r>
            <a:r>
              <a:rPr lang="en-US" sz="2800" b="1" dirty="0">
                <a:solidFill>
                  <a:srgbClr val="C00000"/>
                </a:solidFill>
                <a:latin typeface="Palatino Linotype" pitchFamily="18" charset="0"/>
              </a:rPr>
              <a:t> </a:t>
            </a:r>
            <a:r>
              <a:rPr lang="sr-Cyrl-RS" sz="2800" b="1" dirty="0">
                <a:latin typeface="Palatino Linotype" pitchFamily="18" charset="0"/>
              </a:rPr>
              <a:t>микроорганизама, односно бактерија:</a:t>
            </a:r>
            <a:endParaRPr lang="en-US" sz="2800" b="1" dirty="0">
              <a:latin typeface="Palatino Linotype" pitchFamily="18" charset="0"/>
            </a:endParaRPr>
          </a:p>
          <a:p>
            <a:pPr marL="0" indent="0"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2800" dirty="0">
              <a:latin typeface="Palatino Linotype" pitchFamily="18" charset="0"/>
            </a:endParaRPr>
          </a:p>
          <a:p>
            <a:pPr marL="0" indent="0"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sr-Cyrl-RS" sz="2800" dirty="0">
              <a:latin typeface="Palatino Linotype" pitchFamily="18" charset="0"/>
            </a:endParaRPr>
          </a:p>
          <a:p>
            <a:pPr marL="457200" indent="-457200" eaLnBrk="1" fontAlgn="auto" hangingPunct="1">
              <a:spcAft>
                <a:spcPts val="0"/>
              </a:spcAft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sr-Cyrl-RS" sz="2600" b="1" dirty="0">
                <a:solidFill>
                  <a:schemeClr val="accent1"/>
                </a:solidFill>
                <a:latin typeface="Palatino Linotype" pitchFamily="18" charset="0"/>
              </a:rPr>
              <a:t>букална слузница </a:t>
            </a:r>
            <a:r>
              <a:rPr lang="sr-Cyrl-RS" sz="2600" dirty="0">
                <a:latin typeface="Palatino Linotype" pitchFamily="18" charset="0"/>
              </a:rPr>
              <a:t>је </a:t>
            </a:r>
            <a:r>
              <a:rPr lang="sr-Cyrl-RS" sz="2600" dirty="0">
                <a:solidFill>
                  <a:srgbClr val="C00000"/>
                </a:solidFill>
                <a:latin typeface="Palatino Linotype" pitchFamily="18" charset="0"/>
              </a:rPr>
              <a:t>релативно слабо колонизована</a:t>
            </a:r>
          </a:p>
          <a:p>
            <a:pPr marL="457200" indent="-45720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sr-Cyrl-RS" sz="2600" dirty="0">
              <a:solidFill>
                <a:srgbClr val="C00000"/>
              </a:solidFill>
              <a:latin typeface="Palatino Linotype" pitchFamily="18" charset="0"/>
            </a:endParaRPr>
          </a:p>
          <a:p>
            <a:pPr marL="457200" indent="-45720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RS" sz="2600" b="1" dirty="0">
                <a:solidFill>
                  <a:schemeClr val="accent1"/>
                </a:solidFill>
                <a:latin typeface="Palatino Linotype" pitchFamily="18" charset="0"/>
              </a:rPr>
              <a:t>низак редокс потенцијал на папиларној површини језика </a:t>
            </a:r>
            <a:r>
              <a:rPr lang="sr-Cyrl-RS" sz="2600" dirty="0">
                <a:solidFill>
                  <a:srgbClr val="C00000"/>
                </a:solidFill>
                <a:latin typeface="Palatino Linotype" pitchFamily="18" charset="0"/>
              </a:rPr>
              <a:t>стимулише раст анаеробних микроорганизама</a:t>
            </a:r>
            <a:r>
              <a:rPr lang="sr-Cyrl-RS" sz="2600" dirty="0">
                <a:latin typeface="Palatino Linotype" pitchFamily="18" charset="0"/>
              </a:rPr>
              <a:t> па се зато ово место сматра резервоаром </a:t>
            </a:r>
            <a:r>
              <a:rPr lang="sr-Latn-RS" sz="2600" dirty="0">
                <a:latin typeface="Palatino Linotype" pitchFamily="18" charset="0"/>
              </a:rPr>
              <a:t>Gram</a:t>
            </a:r>
            <a:r>
              <a:rPr lang="sr-Cyrl-RS" sz="2600" dirty="0">
                <a:latin typeface="Palatino Linotype" pitchFamily="18" charset="0"/>
              </a:rPr>
              <a:t>- негативних анаероба укључених у</a:t>
            </a:r>
            <a:r>
              <a:rPr lang="en-US" sz="2600" dirty="0">
                <a:latin typeface="Palatino Linotype" pitchFamily="18" charset="0"/>
              </a:rPr>
              <a:t> </a:t>
            </a:r>
            <a:r>
              <a:rPr lang="sr-Cyrl-RS" sz="2600" dirty="0">
                <a:latin typeface="Palatino Linotype" pitchFamily="18" charset="0"/>
              </a:rPr>
              <a:t>настанак обољења пар</a:t>
            </a:r>
            <a:r>
              <a:rPr lang="en-US" sz="2600" dirty="0">
                <a:latin typeface="Palatino Linotype" pitchFamily="18" charset="0"/>
              </a:rPr>
              <a:t>o</a:t>
            </a:r>
            <a:r>
              <a:rPr lang="sr-Cyrl-RS" sz="2600" dirty="0">
                <a:latin typeface="Palatino Linotype" pitchFamily="18" charset="0"/>
              </a:rPr>
              <a:t>донцијума</a:t>
            </a:r>
          </a:p>
          <a:p>
            <a:pPr marL="457200" indent="-45720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600" dirty="0">
              <a:solidFill>
                <a:srgbClr val="C00000"/>
              </a:solidFill>
              <a:latin typeface="Palatino Linotype" pitchFamily="18" charset="0"/>
            </a:endParaRPr>
          </a:p>
          <a:p>
            <a:pPr marL="457200" indent="-45720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RS" sz="2600" b="1" dirty="0">
                <a:solidFill>
                  <a:schemeClr val="accent1">
                    <a:lumMod val="75000"/>
                  </a:schemeClr>
                </a:solidFill>
                <a:latin typeface="Palatino Linotype" pitchFamily="18" charset="0"/>
              </a:rPr>
              <a:t>глатке п</a:t>
            </a:r>
            <a:r>
              <a:rPr lang="en-US" sz="2600" b="1" dirty="0">
                <a:solidFill>
                  <a:schemeClr val="accent1">
                    <a:lumMod val="75000"/>
                  </a:schemeClr>
                </a:solidFill>
                <a:latin typeface="Palatino Linotype" pitchFamily="18" charset="0"/>
              </a:rPr>
              <a:t>o</a:t>
            </a:r>
            <a:r>
              <a:rPr lang="sr-Cyrl-RS" sz="2600" b="1" dirty="0">
                <a:solidFill>
                  <a:schemeClr val="accent1">
                    <a:lumMod val="75000"/>
                  </a:schemeClr>
                </a:solidFill>
                <a:latin typeface="Palatino Linotype" pitchFamily="18" charset="0"/>
              </a:rPr>
              <a:t>вршине зуба </a:t>
            </a:r>
            <a:r>
              <a:rPr lang="sr-Cyrl-RS" sz="2600" dirty="0">
                <a:solidFill>
                  <a:srgbClr val="C00000"/>
                </a:solidFill>
                <a:latin typeface="Palatino Linotype" pitchFamily="18" charset="0"/>
              </a:rPr>
              <a:t>онемогућавају </a:t>
            </a:r>
            <a:r>
              <a:rPr lang="en-US" sz="2600" dirty="0">
                <a:solidFill>
                  <a:srgbClr val="C00000"/>
                </a:solidFill>
                <a:latin typeface="Palatino Linotype" pitchFamily="18" charset="0"/>
              </a:rPr>
              <a:t>(</a:t>
            </a:r>
            <a:r>
              <a:rPr lang="sr-Cyrl-RS" sz="2600" dirty="0">
                <a:solidFill>
                  <a:srgbClr val="C00000"/>
                </a:solidFill>
                <a:latin typeface="Palatino Linotype" pitchFamily="18" charset="0"/>
              </a:rPr>
              <a:t>или б</a:t>
            </a:r>
            <a:r>
              <a:rPr lang="en-US" sz="2600" dirty="0">
                <a:solidFill>
                  <a:srgbClr val="C00000"/>
                </a:solidFill>
                <a:latin typeface="Palatino Linotype" pitchFamily="18" charset="0"/>
              </a:rPr>
              <a:t>a</a:t>
            </a:r>
            <a:r>
              <a:rPr lang="sr-Cyrl-RS" sz="2600" dirty="0">
                <a:solidFill>
                  <a:srgbClr val="C00000"/>
                </a:solidFill>
                <a:latin typeface="Palatino Linotype" pitchFamily="18" charset="0"/>
              </a:rPr>
              <a:t>р</a:t>
            </a:r>
            <a:r>
              <a:rPr lang="en-US" sz="2600" dirty="0">
                <a:solidFill>
                  <a:srgbClr val="C00000"/>
                </a:solidFill>
                <a:latin typeface="Palatino Linotype" pitchFamily="18" charset="0"/>
              </a:rPr>
              <a:t> </a:t>
            </a:r>
            <a:r>
              <a:rPr lang="sr-Cyrl-RS" sz="2600" dirty="0">
                <a:solidFill>
                  <a:srgbClr val="C00000"/>
                </a:solidFill>
                <a:latin typeface="Palatino Linotype" pitchFamily="18" charset="0"/>
              </a:rPr>
              <a:t>отежавају</a:t>
            </a:r>
            <a:r>
              <a:rPr lang="en-US" sz="2600" dirty="0">
                <a:solidFill>
                  <a:srgbClr val="C00000"/>
                </a:solidFill>
                <a:latin typeface="Palatino Linotype" pitchFamily="18" charset="0"/>
              </a:rPr>
              <a:t>) </a:t>
            </a:r>
            <a:r>
              <a:rPr lang="sr-Cyrl-RS" sz="2600" dirty="0">
                <a:solidFill>
                  <a:srgbClr val="C00000"/>
                </a:solidFill>
                <a:latin typeface="Palatino Linotype" pitchFamily="18" charset="0"/>
              </a:rPr>
              <a:t>кол</a:t>
            </a:r>
            <a:r>
              <a:rPr lang="en-US" sz="2600" dirty="0">
                <a:solidFill>
                  <a:srgbClr val="C00000"/>
                </a:solidFill>
                <a:latin typeface="Palatino Linotype" pitchFamily="18" charset="0"/>
              </a:rPr>
              <a:t>o</a:t>
            </a:r>
            <a:r>
              <a:rPr lang="sr-Cyrl-RS" sz="2600" dirty="0">
                <a:solidFill>
                  <a:srgbClr val="C00000"/>
                </a:solidFill>
                <a:latin typeface="Palatino Linotype" pitchFamily="18" charset="0"/>
              </a:rPr>
              <a:t>низ</a:t>
            </a:r>
            <a:r>
              <a:rPr lang="en-US" sz="2600" dirty="0">
                <a:solidFill>
                  <a:srgbClr val="C00000"/>
                </a:solidFill>
                <a:latin typeface="Palatino Linotype" pitchFamily="18" charset="0"/>
              </a:rPr>
              <a:t>a</a:t>
            </a:r>
            <a:r>
              <a:rPr lang="sr-Cyrl-RS" sz="2600" dirty="0">
                <a:solidFill>
                  <a:srgbClr val="C00000"/>
                </a:solidFill>
                <a:latin typeface="Palatino Linotype" pitchFamily="18" charset="0"/>
              </a:rPr>
              <a:t>цију </a:t>
            </a:r>
            <a:r>
              <a:rPr lang="sr-Cyrl-RS" sz="2600" dirty="0">
                <a:latin typeface="Palatino Linotype" pitchFamily="18" charset="0"/>
              </a:rPr>
              <a:t>бактерија</a:t>
            </a:r>
            <a:r>
              <a:rPr lang="en-US" sz="2600" dirty="0">
                <a:latin typeface="Palatino Linotype" pitchFamily="18" charset="0"/>
              </a:rPr>
              <a:t>. </a:t>
            </a:r>
            <a:r>
              <a:rPr lang="sr-Cyrl-RS" sz="2600" dirty="0">
                <a:latin typeface="Palatino Linotype" pitchFamily="18" charset="0"/>
              </a:rPr>
              <a:t>На овим местима бактерије су изложене неповољним утицајима: акт мастикације, механичко испирање пљувачком, абразивни ефекат хране</a:t>
            </a: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endParaRPr lang="en-US" sz="2600" dirty="0">
              <a:latin typeface="Palatino Linotype" pitchFamily="18" charset="0"/>
            </a:endParaRPr>
          </a:p>
          <a:p>
            <a:pPr marL="457200" indent="-45720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RS" sz="2600" b="1" dirty="0">
                <a:solidFill>
                  <a:schemeClr val="accent1">
                    <a:lumMod val="75000"/>
                  </a:schemeClr>
                </a:solidFill>
                <a:latin typeface="Palatino Linotype" pitchFamily="18" charset="0"/>
              </a:rPr>
              <a:t>јамице</a:t>
            </a:r>
            <a:r>
              <a:rPr lang="en-US" sz="2600" dirty="0">
                <a:solidFill>
                  <a:schemeClr val="tx2">
                    <a:lumMod val="60000"/>
                    <a:lumOff val="40000"/>
                  </a:schemeClr>
                </a:solidFill>
                <a:latin typeface="Palatino Linotype" pitchFamily="18" charset="0"/>
              </a:rPr>
              <a:t> </a:t>
            </a:r>
            <a:r>
              <a:rPr lang="sr-Cyrl-RS" sz="2600" dirty="0">
                <a:latin typeface="Palatino Linotype" pitchFamily="18" charset="0"/>
              </a:rPr>
              <a:t>и </a:t>
            </a:r>
            <a:r>
              <a:rPr lang="sr-Cyrl-RS" sz="2600" b="1" dirty="0">
                <a:solidFill>
                  <a:schemeClr val="accent1">
                    <a:lumMod val="75000"/>
                  </a:schemeClr>
                </a:solidFill>
                <a:latin typeface="Palatino Linotype" pitchFamily="18" charset="0"/>
              </a:rPr>
              <a:t>фисур</a:t>
            </a:r>
            <a:r>
              <a:rPr lang="en-US" sz="2600" b="1" dirty="0">
                <a:solidFill>
                  <a:schemeClr val="accent1">
                    <a:lumMod val="75000"/>
                  </a:schemeClr>
                </a:solidFill>
                <a:latin typeface="Palatino Linotype" pitchFamily="18" charset="0"/>
              </a:rPr>
              <a:t>e</a:t>
            </a:r>
            <a:r>
              <a:rPr lang="en-US" sz="2600" dirty="0">
                <a:solidFill>
                  <a:schemeClr val="accent1">
                    <a:lumMod val="75000"/>
                  </a:schemeClr>
                </a:solidFill>
                <a:latin typeface="Palatino Linotype" pitchFamily="18" charset="0"/>
              </a:rPr>
              <a:t> </a:t>
            </a:r>
            <a:r>
              <a:rPr lang="sr-Cyrl-RS" sz="2600" dirty="0">
                <a:latin typeface="Palatino Linotype" pitchFamily="18" charset="0"/>
              </a:rPr>
              <a:t>на мастикаторним површинама, </a:t>
            </a:r>
            <a:r>
              <a:rPr lang="sr-Cyrl-RS" sz="2600" b="1" dirty="0">
                <a:solidFill>
                  <a:schemeClr val="accent1">
                    <a:lumMod val="75000"/>
                  </a:schemeClr>
                </a:solidFill>
                <a:latin typeface="Palatino Linotype" pitchFamily="18" charset="0"/>
              </a:rPr>
              <a:t>апроксималне (бочне) површине</a:t>
            </a:r>
            <a:r>
              <a:rPr lang="sr-Cyrl-RS" sz="2600" dirty="0">
                <a:latin typeface="Palatino Linotype" pitchFamily="18" charset="0"/>
              </a:rPr>
              <a:t>, као и</a:t>
            </a:r>
            <a:r>
              <a:rPr lang="sr-Cyrl-RS" sz="2600" b="1" dirty="0">
                <a:latin typeface="Palatino Linotype" pitchFamily="18" charset="0"/>
              </a:rPr>
              <a:t> </a:t>
            </a:r>
            <a:r>
              <a:rPr lang="sr-Cyrl-RS" sz="2600" b="1" dirty="0">
                <a:solidFill>
                  <a:schemeClr val="accent1">
                    <a:lumMod val="75000"/>
                  </a:schemeClr>
                </a:solidFill>
                <a:latin typeface="Palatino Linotype" pitchFamily="18" charset="0"/>
              </a:rPr>
              <a:t>вратни делови зуба</a:t>
            </a:r>
            <a:r>
              <a:rPr lang="sr-Cyrl-RS" sz="26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Palatino Linotype" pitchFamily="18" charset="0"/>
              </a:rPr>
              <a:t> </a:t>
            </a:r>
            <a:r>
              <a:rPr lang="sr-Cyrl-RS" sz="2600" dirty="0">
                <a:latin typeface="Palatino Linotype" pitchFamily="18" charset="0"/>
              </a:rPr>
              <a:t>су места која </a:t>
            </a:r>
            <a:r>
              <a:rPr lang="sr-Cyrl-RS" sz="2600" dirty="0">
                <a:solidFill>
                  <a:srgbClr val="C00000"/>
                </a:solidFill>
                <a:latin typeface="Palatino Linotype" pitchFamily="18" charset="0"/>
              </a:rPr>
              <a:t>омогућавају колонизацију</a:t>
            </a:r>
            <a:r>
              <a:rPr lang="sr-Cyrl-RS" sz="2600" dirty="0">
                <a:latin typeface="Palatino Linotype" pitchFamily="18" charset="0"/>
              </a:rPr>
              <a:t> бактерија</a:t>
            </a:r>
            <a:r>
              <a:rPr lang="en-US" sz="2600" dirty="0">
                <a:latin typeface="Palatino Linotype" pitchFamily="18" charset="0"/>
              </a:rPr>
              <a:t>. </a:t>
            </a:r>
            <a:r>
              <a:rPr lang="sr-Cyrl-RS" sz="2600" dirty="0">
                <a:latin typeface="Palatino Linotype" pitchFamily="18" charset="0"/>
              </a:rPr>
              <a:t> Ови региони</a:t>
            </a:r>
            <a:r>
              <a:rPr lang="en-US" sz="2600" dirty="0">
                <a:latin typeface="Palatino Linotype" pitchFamily="18" charset="0"/>
              </a:rPr>
              <a:t> </a:t>
            </a:r>
            <a:r>
              <a:rPr lang="sr-Cyrl-RS" sz="2600" dirty="0">
                <a:latin typeface="Palatino Linotype" pitchFamily="18" charset="0"/>
              </a:rPr>
              <a:t>садрже</a:t>
            </a:r>
            <a:r>
              <a:rPr lang="en-US" sz="2600" dirty="0">
                <a:latin typeface="Palatino Linotype" pitchFamily="18" charset="0"/>
              </a:rPr>
              <a:t> </a:t>
            </a:r>
            <a:r>
              <a:rPr lang="sr-Cyrl-RS" sz="2600" dirty="0">
                <a:latin typeface="Palatino Linotype" pitchFamily="18" charset="0"/>
              </a:rPr>
              <a:t>велики</a:t>
            </a:r>
            <a:r>
              <a:rPr lang="en-US" sz="2600" dirty="0">
                <a:latin typeface="Palatino Linotype" pitchFamily="18" charset="0"/>
              </a:rPr>
              <a:t> </a:t>
            </a:r>
            <a:r>
              <a:rPr lang="sr-Cyrl-RS" sz="2600" dirty="0">
                <a:latin typeface="Palatino Linotype" pitchFamily="18" charset="0"/>
              </a:rPr>
              <a:t>број</a:t>
            </a:r>
            <a:r>
              <a:rPr lang="en-US" sz="2600" dirty="0">
                <a:latin typeface="Palatino Linotype" pitchFamily="18" charset="0"/>
              </a:rPr>
              <a:t> </a:t>
            </a:r>
            <a:r>
              <a:rPr lang="sr-Cyrl-RS" sz="2600" dirty="0">
                <a:latin typeface="Palatino Linotype" pitchFamily="18" charset="0"/>
              </a:rPr>
              <a:t>микроорганизама</a:t>
            </a:r>
            <a:r>
              <a:rPr lang="en-US" sz="2600" dirty="0">
                <a:latin typeface="Palatino Linotype" pitchFamily="18" charset="0"/>
              </a:rPr>
              <a:t> </a:t>
            </a:r>
            <a:r>
              <a:rPr lang="sr-Cyrl-RS" sz="2600" dirty="0">
                <a:latin typeface="Palatino Linotype" pitchFamily="18" charset="0"/>
              </a:rPr>
              <a:t>па су због тога и најчешћа места у којима се развија зубни каријес</a:t>
            </a:r>
            <a:r>
              <a:rPr lang="en-US" sz="2600" dirty="0">
                <a:latin typeface="Palatino Linotype" pitchFamily="18" charset="0"/>
              </a:rPr>
              <a:t> </a:t>
            </a:r>
            <a:r>
              <a:rPr lang="sr-Cyrl-RS" sz="2600" dirty="0">
                <a:latin typeface="Palatino Linotype" pitchFamily="18" charset="0"/>
              </a:rPr>
              <a:t>и</a:t>
            </a:r>
            <a:r>
              <a:rPr lang="en-US" sz="2600" dirty="0">
                <a:latin typeface="Palatino Linotype" pitchFamily="18" charset="0"/>
              </a:rPr>
              <a:t> </a:t>
            </a:r>
            <a:r>
              <a:rPr lang="sr-Cyrl-RS" sz="2600" dirty="0">
                <a:latin typeface="Palatino Linotype" pitchFamily="18" charset="0"/>
              </a:rPr>
              <a:t>обољења пар</a:t>
            </a:r>
            <a:r>
              <a:rPr lang="en-US" sz="2600" dirty="0">
                <a:latin typeface="Palatino Linotype" pitchFamily="18" charset="0"/>
              </a:rPr>
              <a:t>o</a:t>
            </a:r>
            <a:r>
              <a:rPr lang="sr-Cyrl-RS" sz="2600" dirty="0">
                <a:latin typeface="Palatino Linotype" pitchFamily="18" charset="0"/>
              </a:rPr>
              <a:t>д</a:t>
            </a:r>
            <a:r>
              <a:rPr lang="en-US" sz="2600" dirty="0">
                <a:latin typeface="Palatino Linotype" pitchFamily="18" charset="0"/>
              </a:rPr>
              <a:t>o</a:t>
            </a:r>
            <a:r>
              <a:rPr lang="sr-Cyrl-RS" sz="2600" dirty="0">
                <a:latin typeface="Palatino Linotype" pitchFamily="18" charset="0"/>
              </a:rPr>
              <a:t>нцијум</a:t>
            </a:r>
            <a:r>
              <a:rPr lang="en-US" sz="2600" dirty="0">
                <a:latin typeface="Palatino Linotype" pitchFamily="18" charset="0"/>
              </a:rPr>
              <a:t>a</a:t>
            </a:r>
            <a:endParaRPr lang="sr-Cyrl-RS" sz="2600" dirty="0">
              <a:latin typeface="Palatino Linotype" pitchFamily="18" charset="0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755650" y="765175"/>
          <a:ext cx="7416800" cy="5592783"/>
        </p:xfrm>
        <a:graphic>
          <a:graphicData uri="http://schemas.openxmlformats.org/drawingml/2006/table">
            <a:tbl>
              <a:tblPr/>
              <a:tblGrid>
                <a:gridCol w="28654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513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7723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64A2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ЛИМФНО ТКИВО</a:t>
                      </a:r>
                      <a:r>
                        <a:rPr kumimoji="0" lang="sr-Cyrl-R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64A2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 У УСНОЈ ДУПЉИ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8064A2"/>
                        </a:solidFill>
                        <a:effectLst/>
                        <a:latin typeface="Palatino Linotype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715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Непце</a:t>
                      </a: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 и </a:t>
                      </a:r>
                      <a:r>
                        <a:rPr kumimoji="0" lang="en-US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језичне</a:t>
                      </a: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тонзиле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ea typeface="Calibri" pitchFamily="34" charset="0"/>
                          <a:cs typeface="Times New Roman" pitchFamily="18" charset="0"/>
                        </a:rPr>
                        <a:t>У </a:t>
                      </a:r>
                      <a:r>
                        <a:rPr kumimoji="0" 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ea typeface="Calibri" pitchFamily="34" charset="0"/>
                          <a:cs typeface="Times New Roman" pitchFamily="18" charset="0"/>
                        </a:rPr>
                        <a:t>овим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ea typeface="Calibri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ea typeface="Calibri" pitchFamily="34" charset="0"/>
                          <a:cs typeface="Times New Roman" pitchFamily="18" charset="0"/>
                        </a:rPr>
                        <a:t>структурама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ea typeface="Calibri" pitchFamily="34" charset="0"/>
                          <a:cs typeface="Times New Roman" pitchFamily="18" charset="0"/>
                        </a:rPr>
                        <a:t>  </a:t>
                      </a:r>
                      <a:r>
                        <a:rPr kumimoji="0" lang="sr-Latn-C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ea typeface="Calibri" pitchFamily="34" charset="0"/>
                          <a:cs typeface="Times New Roman" pitchFamily="18" charset="0"/>
                        </a:rPr>
                        <a:t>B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ea typeface="Calibri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ea typeface="Calibri" pitchFamily="34" charset="0"/>
                          <a:cs typeface="Times New Roman" pitchFamily="18" charset="0"/>
                        </a:rPr>
                        <a:t>лимфоцити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ea typeface="Calibri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ea typeface="Calibri" pitchFamily="34" charset="0"/>
                          <a:cs typeface="Times New Roman" pitchFamily="18" charset="0"/>
                        </a:rPr>
                        <a:t>су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ea typeface="Calibri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ea typeface="Calibri" pitchFamily="34" charset="0"/>
                          <a:cs typeface="Times New Roman" pitchFamily="18" charset="0"/>
                        </a:rPr>
                        <a:t>смештени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ea typeface="Calibri" pitchFamily="34" charset="0"/>
                          <a:cs typeface="Times New Roman" pitchFamily="18" charset="0"/>
                        </a:rPr>
                        <a:t> у </a:t>
                      </a:r>
                      <a:r>
                        <a:rPr kumimoji="0" 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ea typeface="Calibri" pitchFamily="34" charset="0"/>
                          <a:cs typeface="Times New Roman" pitchFamily="18" charset="0"/>
                        </a:rPr>
                        <a:t>фоликулима</a:t>
                      </a:r>
                      <a:r>
                        <a:rPr kumimoji="0" lang="sr-Cyrl-R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ea typeface="Calibri" pitchFamily="34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ea typeface="Calibri" pitchFamily="34" charset="0"/>
                          <a:cs typeface="Times New Roman" pitchFamily="18" charset="0"/>
                        </a:rPr>
                        <a:t> а Т </a:t>
                      </a:r>
                      <a:r>
                        <a:rPr kumimoji="0" 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ea typeface="Calibri" pitchFamily="34" charset="0"/>
                          <a:cs typeface="Times New Roman" pitchFamily="18" charset="0"/>
                        </a:rPr>
                        <a:t>лимфоцити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ea typeface="Calibri" pitchFamily="34" charset="0"/>
                          <a:cs typeface="Times New Roman" pitchFamily="18" charset="0"/>
                        </a:rPr>
                        <a:t>  </a:t>
                      </a:r>
                      <a:r>
                        <a:rPr kumimoji="0" 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ea typeface="Calibri" pitchFamily="34" charset="0"/>
                          <a:cs typeface="Times New Roman" pitchFamily="18" charset="0"/>
                        </a:rPr>
                        <a:t>перифоликуларно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ea typeface="Calibri" pitchFamily="34" charset="0"/>
                          <a:cs typeface="Times New Roman" pitchFamily="18" charset="0"/>
                        </a:rPr>
                        <a:t>.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ea typeface="Calibri" pitchFamily="34" charset="0"/>
                          <a:cs typeface="Times New Roman" pitchFamily="18" charset="0"/>
                        </a:rPr>
                        <a:t>Антиген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ea typeface="Calibri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ea typeface="Calibri" pitchFamily="34" charset="0"/>
                          <a:cs typeface="Times New Roman" pitchFamily="18" charset="0"/>
                        </a:rPr>
                        <a:t>пенетрира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ea typeface="Calibri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ea typeface="Calibri" pitchFamily="34" charset="0"/>
                          <a:cs typeface="Times New Roman" pitchFamily="18" charset="0"/>
                        </a:rPr>
                        <a:t>кроз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ea typeface="Calibri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ea typeface="Calibri" pitchFamily="34" charset="0"/>
                          <a:cs typeface="Times New Roman" pitchFamily="18" charset="0"/>
                        </a:rPr>
                        <a:t>епител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ea typeface="Calibri" pitchFamily="34" charset="0"/>
                          <a:cs typeface="Times New Roman" pitchFamily="18" charset="0"/>
                        </a:rPr>
                        <a:t> (</a:t>
                      </a:r>
                      <a:r>
                        <a:rPr kumimoji="0" 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ea typeface="Calibri" pitchFamily="34" charset="0"/>
                          <a:cs typeface="Times New Roman" pitchFamily="18" charset="0"/>
                        </a:rPr>
                        <a:t>нема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ea typeface="Calibri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ea typeface="Calibri" pitchFamily="34" charset="0"/>
                          <a:cs typeface="Times New Roman" pitchFamily="18" charset="0"/>
                        </a:rPr>
                        <a:t>доводних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ea typeface="Calibri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ea typeface="Calibri" pitchFamily="34" charset="0"/>
                          <a:cs typeface="Times New Roman" pitchFamily="18" charset="0"/>
                        </a:rPr>
                        <a:t>лимфних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ea typeface="Calibri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ea typeface="Calibri" pitchFamily="34" charset="0"/>
                          <a:cs typeface="Times New Roman" pitchFamily="18" charset="0"/>
                        </a:rPr>
                        <a:t>судова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ea typeface="Calibri" pitchFamily="34" charset="0"/>
                          <a:cs typeface="Times New Roman" pitchFamily="18" charset="0"/>
                        </a:rPr>
                        <a:t>) 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686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Лимфно</a:t>
                      </a: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ткиво</a:t>
                      </a: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пљувачних</a:t>
                      </a: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жлезда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ea typeface="Calibri" pitchFamily="34" charset="0"/>
                          <a:cs typeface="Times New Roman" pitchFamily="18" charset="0"/>
                        </a:rPr>
                        <a:t>Место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ea typeface="Calibri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ea typeface="Calibri" pitchFamily="34" charset="0"/>
                          <a:cs typeface="Times New Roman" pitchFamily="18" charset="0"/>
                        </a:rPr>
                        <a:t>продукције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ea typeface="Calibri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ea typeface="Calibri" pitchFamily="34" charset="0"/>
                          <a:cs typeface="Times New Roman" pitchFamily="18" charset="0"/>
                        </a:rPr>
                        <a:t>секрето</a:t>
                      </a:r>
                      <a:r>
                        <a:rPr kumimoji="0" lang="sr-Cyrl-R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ea typeface="Calibri" pitchFamily="34" charset="0"/>
                          <a:cs typeface="Times New Roman" pitchFamily="18" charset="0"/>
                        </a:rPr>
                        <a:t>ван</a:t>
                      </a:r>
                      <a:r>
                        <a:rPr kumimoji="0" 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ea typeface="Calibri" pitchFamily="34" charset="0"/>
                          <a:cs typeface="Times New Roman" pitchFamily="18" charset="0"/>
                        </a:rPr>
                        <a:t>ог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ea typeface="Calibri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ea typeface="Calibri" pitchFamily="34" charset="0"/>
                          <a:cs typeface="Times New Roman" pitchFamily="18" charset="0"/>
                        </a:rPr>
                        <a:t>IgA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258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Лимфно</a:t>
                      </a: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ткиво</a:t>
                      </a: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десни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ea typeface="Calibri" pitchFamily="34" charset="0"/>
                          <a:cs typeface="Times New Roman" pitchFamily="18" charset="0"/>
                        </a:rPr>
                        <a:t>Смештени су плазмоцити, лимфоцити, макрофаги и полимофонуклеари. Игра важну улогу у одбрани од микроорганизама зубног плака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94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R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Ћ</a:t>
                      </a:r>
                      <a:r>
                        <a:rPr kumimoji="0" lang="en-US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елије</a:t>
                      </a:r>
                      <a:r>
                        <a:rPr kumimoji="0" lang="sr-Latn-R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Cyrl-R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р</a:t>
                      </a:r>
                      <a:r>
                        <a:rPr kumimoji="0" lang="en-US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асуте</a:t>
                      </a: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Cyrl-R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у </a:t>
                      </a:r>
                      <a:r>
                        <a:rPr kumimoji="0" lang="en-US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субмукоз</a:t>
                      </a:r>
                      <a:r>
                        <a:rPr kumimoji="0" lang="sr-Cyrl-R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и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Content Placeholder 2"/>
          <p:cNvSpPr>
            <a:spLocks noGrp="1"/>
          </p:cNvSpPr>
          <p:nvPr>
            <p:ph idx="1"/>
          </p:nvPr>
        </p:nvSpPr>
        <p:spPr>
          <a:xfrm>
            <a:off x="457200" y="692150"/>
            <a:ext cx="8229600" cy="5905202"/>
          </a:xfrm>
        </p:spPr>
        <p:txBody>
          <a:bodyPr/>
          <a:lstStyle/>
          <a:p>
            <a:pPr>
              <a:buClr>
                <a:schemeClr val="tx1"/>
              </a:buClr>
              <a:buNone/>
            </a:pPr>
            <a:r>
              <a:rPr lang="sr-Cyrl-RS" sz="2400" dirty="0">
                <a:solidFill>
                  <a:srgbClr val="C00000"/>
                </a:solidFill>
                <a:latin typeface="Palatino Linotype" pitchFamily="18" charset="0"/>
              </a:rPr>
              <a:t>К</a:t>
            </a:r>
            <a:r>
              <a:rPr lang="sr-Latn-CS" sz="2400" dirty="0">
                <a:solidFill>
                  <a:srgbClr val="C00000"/>
                </a:solidFill>
                <a:latin typeface="Palatino Linotype" pitchFamily="18" charset="0"/>
              </a:rPr>
              <a:t>рајници </a:t>
            </a:r>
            <a:r>
              <a:rPr lang="en-US" sz="2400" dirty="0">
                <a:solidFill>
                  <a:srgbClr val="C00000"/>
                </a:solidFill>
                <a:latin typeface="Palatino Linotype" pitchFamily="18" charset="0"/>
              </a:rPr>
              <a:t>(</a:t>
            </a:r>
            <a:r>
              <a:rPr lang="en-US" sz="2400" dirty="0" err="1">
                <a:solidFill>
                  <a:srgbClr val="C00000"/>
                </a:solidFill>
                <a:latin typeface="Palatino Linotype" pitchFamily="18" charset="0"/>
              </a:rPr>
              <a:t>тонзиле</a:t>
            </a:r>
            <a:r>
              <a:rPr lang="en-US" sz="2400" dirty="0">
                <a:solidFill>
                  <a:srgbClr val="C00000"/>
                </a:solidFill>
                <a:latin typeface="Palatino Linotype" pitchFamily="18" charset="0"/>
              </a:rPr>
              <a:t>) </a:t>
            </a:r>
          </a:p>
          <a:p>
            <a:pPr>
              <a:buClr>
                <a:schemeClr val="tx1"/>
              </a:buClr>
              <a:buNone/>
            </a:pPr>
            <a:r>
              <a:rPr lang="en-US" sz="2400" dirty="0" err="1">
                <a:latin typeface="Palatino Linotype" pitchFamily="18" charset="0"/>
              </a:rPr>
              <a:t>функционишу</a:t>
            </a:r>
            <a:r>
              <a:rPr lang="en-US" sz="2400" dirty="0">
                <a:latin typeface="Palatino Linotype" pitchFamily="18" charset="0"/>
              </a:rPr>
              <a:t> </a:t>
            </a:r>
            <a:r>
              <a:rPr lang="en-US" sz="2400" dirty="0" err="1">
                <a:latin typeface="Palatino Linotype" pitchFamily="18" charset="0"/>
              </a:rPr>
              <a:t>као</a:t>
            </a:r>
            <a:r>
              <a:rPr lang="en-US" sz="2400" dirty="0">
                <a:latin typeface="Palatino Linotype" pitchFamily="18" charset="0"/>
              </a:rPr>
              <a:t> "</a:t>
            </a:r>
            <a:r>
              <a:rPr lang="sr-Latn-CS" sz="2400" dirty="0">
                <a:latin typeface="Palatino Linotype" pitchFamily="18" charset="0"/>
              </a:rPr>
              <a:t>чува</a:t>
            </a:r>
            <a:r>
              <a:rPr lang="en-US" sz="2400" dirty="0" err="1">
                <a:latin typeface="Palatino Linotype" pitchFamily="18" charset="0"/>
              </a:rPr>
              <a:t>ри</a:t>
            </a:r>
            <a:r>
              <a:rPr lang="en-US" sz="2400" dirty="0">
                <a:latin typeface="Palatino Linotype" pitchFamily="18" charset="0"/>
              </a:rPr>
              <a:t>"</a:t>
            </a:r>
            <a:r>
              <a:rPr lang="sr-Latn-CS" sz="2400" dirty="0">
                <a:latin typeface="Palatino Linotype" pitchFamily="18" charset="0"/>
              </a:rPr>
              <a:t> </a:t>
            </a:r>
            <a:endParaRPr lang="en-US" sz="2400" dirty="0">
              <a:latin typeface="Palatino Linotype" pitchFamily="18" charset="0"/>
            </a:endParaRPr>
          </a:p>
          <a:p>
            <a:pPr>
              <a:buClr>
                <a:schemeClr val="tx1"/>
              </a:buClr>
              <a:buNone/>
            </a:pPr>
            <a:r>
              <a:rPr lang="en-US" sz="2400" dirty="0" err="1">
                <a:latin typeface="Palatino Linotype" pitchFamily="18" charset="0"/>
              </a:rPr>
              <a:t>који</a:t>
            </a:r>
            <a:r>
              <a:rPr lang="en-US" sz="2400" dirty="0">
                <a:latin typeface="Palatino Linotype" pitchFamily="18" charset="0"/>
              </a:rPr>
              <a:t> </a:t>
            </a:r>
            <a:r>
              <a:rPr lang="en-US" sz="2400" dirty="0" err="1">
                <a:latin typeface="Palatino Linotype" pitchFamily="18" charset="0"/>
              </a:rPr>
              <a:t>спречавају</a:t>
            </a:r>
            <a:r>
              <a:rPr lang="en-US" sz="2400" dirty="0">
                <a:latin typeface="Palatino Linotype" pitchFamily="18" charset="0"/>
              </a:rPr>
              <a:t> </a:t>
            </a:r>
            <a:r>
              <a:rPr lang="en-US" sz="2400" dirty="0" err="1">
                <a:latin typeface="Palatino Linotype" pitchFamily="18" charset="0"/>
              </a:rPr>
              <a:t>колонизацију</a:t>
            </a:r>
            <a:r>
              <a:rPr lang="en-US" sz="2400" dirty="0">
                <a:latin typeface="Palatino Linotype" pitchFamily="18" charset="0"/>
              </a:rPr>
              <a:t> </a:t>
            </a:r>
          </a:p>
          <a:p>
            <a:pPr>
              <a:buClr>
                <a:schemeClr val="tx1"/>
              </a:buClr>
              <a:buNone/>
            </a:pPr>
            <a:r>
              <a:rPr lang="en-US" sz="2400" dirty="0" err="1">
                <a:latin typeface="Palatino Linotype" pitchFamily="18" charset="0"/>
              </a:rPr>
              <a:t>микроорганизама</a:t>
            </a:r>
            <a:r>
              <a:rPr lang="sr-Latn-CS" sz="2400" dirty="0">
                <a:latin typeface="Palatino Linotype" pitchFamily="18" charset="0"/>
              </a:rPr>
              <a:t> у </a:t>
            </a:r>
            <a:endParaRPr lang="sr-Cyrl-RS" sz="2400" dirty="0">
              <a:latin typeface="Palatino Linotype" pitchFamily="18" charset="0"/>
            </a:endParaRPr>
          </a:p>
          <a:p>
            <a:pPr>
              <a:buClr>
                <a:schemeClr val="tx1"/>
              </a:buClr>
              <a:buNone/>
            </a:pPr>
            <a:r>
              <a:rPr lang="sr-Latn-CS" sz="2400" dirty="0">
                <a:latin typeface="Palatino Linotype" pitchFamily="18" charset="0"/>
              </a:rPr>
              <a:t>дигестивн</a:t>
            </a:r>
            <a:r>
              <a:rPr lang="en-US" sz="2400" dirty="0">
                <a:latin typeface="Palatino Linotype" pitchFamily="18" charset="0"/>
              </a:rPr>
              <a:t>и</a:t>
            </a:r>
            <a:r>
              <a:rPr lang="sr-Latn-CS" sz="2400" dirty="0">
                <a:latin typeface="Palatino Linotype" pitchFamily="18" charset="0"/>
              </a:rPr>
              <a:t> и респираторн</a:t>
            </a:r>
            <a:r>
              <a:rPr lang="en-US" sz="2400" dirty="0">
                <a:latin typeface="Palatino Linotype" pitchFamily="18" charset="0"/>
              </a:rPr>
              <a:t>и</a:t>
            </a:r>
            <a:r>
              <a:rPr lang="sr-Latn-CS" sz="2400" dirty="0">
                <a:latin typeface="Palatino Linotype" pitchFamily="18" charset="0"/>
              </a:rPr>
              <a:t> </a:t>
            </a:r>
            <a:r>
              <a:rPr lang="en-US" sz="2400" dirty="0" err="1">
                <a:latin typeface="Palatino Linotype" pitchFamily="18" charset="0"/>
              </a:rPr>
              <a:t>систем</a:t>
            </a:r>
            <a:endParaRPr lang="en-US" sz="2400" dirty="0">
              <a:latin typeface="Palatino Linotype" pitchFamily="18" charset="0"/>
            </a:endParaRPr>
          </a:p>
          <a:p>
            <a:endParaRPr lang="en-US" sz="2400" dirty="0">
              <a:latin typeface="Palatino Linotype" pitchFamily="18" charset="0"/>
            </a:endParaRPr>
          </a:p>
          <a:p>
            <a:pPr>
              <a:buClr>
                <a:schemeClr val="tx1"/>
              </a:buClr>
            </a:pPr>
            <a:r>
              <a:rPr lang="sr-Cyrl-RS" sz="2400" dirty="0">
                <a:solidFill>
                  <a:srgbClr val="C00000"/>
                </a:solidFill>
                <a:latin typeface="Palatino Linotype" pitchFamily="18" charset="0"/>
              </a:rPr>
              <a:t>Л</a:t>
            </a:r>
            <a:r>
              <a:rPr lang="sr-Latn-CS" sz="2400" dirty="0">
                <a:solidFill>
                  <a:srgbClr val="C00000"/>
                </a:solidFill>
                <a:latin typeface="Palatino Linotype" pitchFamily="18" charset="0"/>
              </a:rPr>
              <a:t>имфно ткив</a:t>
            </a:r>
            <a:r>
              <a:rPr lang="en-US" sz="2400" dirty="0">
                <a:solidFill>
                  <a:srgbClr val="C00000"/>
                </a:solidFill>
                <a:latin typeface="Palatino Linotype" pitchFamily="18" charset="0"/>
              </a:rPr>
              <a:t>о</a:t>
            </a:r>
            <a:r>
              <a:rPr lang="sr-Latn-CS" sz="2400" dirty="0">
                <a:solidFill>
                  <a:srgbClr val="C00000"/>
                </a:solidFill>
                <a:latin typeface="Palatino Linotype" pitchFamily="18" charset="0"/>
              </a:rPr>
              <a:t> </a:t>
            </a:r>
            <a:r>
              <a:rPr lang="en-US" sz="2400" dirty="0" err="1">
                <a:solidFill>
                  <a:srgbClr val="C00000"/>
                </a:solidFill>
                <a:latin typeface="Palatino Linotype" pitchFamily="18" charset="0"/>
              </a:rPr>
              <a:t>десни</a:t>
            </a:r>
            <a:r>
              <a:rPr lang="en-US" sz="2400" dirty="0">
                <a:solidFill>
                  <a:srgbClr val="C00000"/>
                </a:solidFill>
                <a:latin typeface="Palatino Linotype" pitchFamily="18" charset="0"/>
              </a:rPr>
              <a:t> (</a:t>
            </a:r>
            <a:r>
              <a:rPr lang="sr-Latn-CS" sz="2400" dirty="0">
                <a:solidFill>
                  <a:srgbClr val="C00000"/>
                </a:solidFill>
                <a:latin typeface="Palatino Linotype" pitchFamily="18" charset="0"/>
              </a:rPr>
              <a:t>гингив</a:t>
            </a:r>
            <a:r>
              <a:rPr lang="en-US" sz="2400" dirty="0">
                <a:solidFill>
                  <a:srgbClr val="C00000"/>
                </a:solidFill>
                <a:latin typeface="Palatino Linotype" pitchFamily="18" charset="0"/>
              </a:rPr>
              <a:t>а)</a:t>
            </a:r>
            <a:r>
              <a:rPr lang="sr-Latn-CS" sz="2400" dirty="0">
                <a:solidFill>
                  <a:srgbClr val="C00000"/>
                </a:solidFill>
                <a:latin typeface="Palatino Linotype" pitchFamily="18" charset="0"/>
              </a:rPr>
              <a:t> </a:t>
            </a:r>
            <a:r>
              <a:rPr lang="en-US" sz="2400" dirty="0" err="1">
                <a:latin typeface="Palatino Linotype" pitchFamily="18" charset="0"/>
              </a:rPr>
              <a:t>заузима</a:t>
            </a:r>
            <a:r>
              <a:rPr lang="en-US" sz="2400" dirty="0">
                <a:latin typeface="Palatino Linotype" pitchFamily="18" charset="0"/>
              </a:rPr>
              <a:t> </a:t>
            </a:r>
            <a:r>
              <a:rPr lang="en-US" sz="2400" dirty="0" err="1">
                <a:latin typeface="Palatino Linotype" pitchFamily="18" charset="0"/>
              </a:rPr>
              <a:t>важно</a:t>
            </a:r>
            <a:r>
              <a:rPr lang="en-US" sz="2400" dirty="0">
                <a:latin typeface="Palatino Linotype" pitchFamily="18" charset="0"/>
              </a:rPr>
              <a:t> </a:t>
            </a:r>
            <a:r>
              <a:rPr lang="en-US" sz="2400" dirty="0" err="1">
                <a:latin typeface="Palatino Linotype" pitchFamily="18" charset="0"/>
              </a:rPr>
              <a:t>место</a:t>
            </a:r>
            <a:r>
              <a:rPr lang="en-US" sz="2400" dirty="0">
                <a:latin typeface="Palatino Linotype" pitchFamily="18" charset="0"/>
              </a:rPr>
              <a:t> у </a:t>
            </a:r>
            <a:r>
              <a:rPr lang="en-US" sz="2400" dirty="0" err="1">
                <a:latin typeface="Palatino Linotype" pitchFamily="18" charset="0"/>
              </a:rPr>
              <a:t>одбрани</a:t>
            </a:r>
            <a:r>
              <a:rPr lang="en-US" sz="2400" dirty="0">
                <a:latin typeface="Palatino Linotype" pitchFamily="18" charset="0"/>
              </a:rPr>
              <a:t> </a:t>
            </a:r>
            <a:r>
              <a:rPr lang="en-US" sz="2400" dirty="0" err="1">
                <a:latin typeface="Palatino Linotype" pitchFamily="18" charset="0"/>
              </a:rPr>
              <a:t>од</a:t>
            </a:r>
            <a:r>
              <a:rPr lang="en-US" sz="2400" dirty="0">
                <a:latin typeface="Palatino Linotype" pitchFamily="18" charset="0"/>
              </a:rPr>
              <a:t> </a:t>
            </a:r>
            <a:r>
              <a:rPr lang="en-US" sz="2400" dirty="0" err="1">
                <a:latin typeface="Palatino Linotype" pitchFamily="18" charset="0"/>
              </a:rPr>
              <a:t>микроорганизама</a:t>
            </a:r>
            <a:r>
              <a:rPr lang="en-US" sz="2400" dirty="0">
                <a:latin typeface="Palatino Linotype" pitchFamily="18" charset="0"/>
              </a:rPr>
              <a:t> </a:t>
            </a:r>
            <a:r>
              <a:rPr lang="sr-Latn-CS" sz="2400" dirty="0">
                <a:latin typeface="Palatino Linotype" pitchFamily="18" charset="0"/>
              </a:rPr>
              <a:t>денталног плака</a:t>
            </a:r>
            <a:endParaRPr lang="en-US" sz="2400" dirty="0">
              <a:latin typeface="Palatino Linotype" pitchFamily="18" charset="0"/>
            </a:endParaRPr>
          </a:p>
          <a:p>
            <a:endParaRPr lang="en-US" sz="2400" dirty="0">
              <a:latin typeface="Palatino Linotype" pitchFamily="18" charset="0"/>
            </a:endParaRPr>
          </a:p>
          <a:p>
            <a:pPr>
              <a:buClr>
                <a:schemeClr val="tx1"/>
              </a:buClr>
            </a:pPr>
            <a:r>
              <a:rPr lang="sr-Latn-CS" sz="2400" dirty="0">
                <a:solidFill>
                  <a:srgbClr val="C00000"/>
                </a:solidFill>
                <a:latin typeface="Palatino Linotype" pitchFamily="18" charset="0"/>
              </a:rPr>
              <a:t>Секрето</a:t>
            </a:r>
            <a:r>
              <a:rPr lang="en-US" sz="2400" dirty="0" err="1">
                <a:solidFill>
                  <a:srgbClr val="C00000"/>
                </a:solidFill>
                <a:latin typeface="Palatino Linotype" pitchFamily="18" charset="0"/>
              </a:rPr>
              <a:t>ва</a:t>
            </a:r>
            <a:r>
              <a:rPr lang="sr-Latn-CS" sz="2400" dirty="0">
                <a:solidFill>
                  <a:srgbClr val="C00000"/>
                </a:solidFill>
                <a:latin typeface="Palatino Linotype" pitchFamily="18" charset="0"/>
              </a:rPr>
              <a:t>н</a:t>
            </a:r>
            <a:r>
              <a:rPr lang="en-US" sz="2400" dirty="0">
                <a:solidFill>
                  <a:srgbClr val="C00000"/>
                </a:solidFill>
                <a:latin typeface="Palatino Linotype" pitchFamily="18" charset="0"/>
              </a:rPr>
              <a:t>а</a:t>
            </a:r>
            <a:r>
              <a:rPr lang="sr-Latn-CS" sz="2400" dirty="0">
                <a:solidFill>
                  <a:srgbClr val="C00000"/>
                </a:solidFill>
                <a:latin typeface="Palatino Linotype" pitchFamily="18" charset="0"/>
              </a:rPr>
              <a:t> IgА </a:t>
            </a:r>
            <a:r>
              <a:rPr lang="en-US" sz="2400" dirty="0" err="1">
                <a:solidFill>
                  <a:srgbClr val="C00000"/>
                </a:solidFill>
                <a:latin typeface="Palatino Linotype" pitchFamily="18" charset="0"/>
              </a:rPr>
              <a:t>антитела</a:t>
            </a:r>
            <a:r>
              <a:rPr lang="en-US" sz="2400" dirty="0">
                <a:solidFill>
                  <a:srgbClr val="C00000"/>
                </a:solidFill>
                <a:latin typeface="Palatino Linotype" pitchFamily="18" charset="0"/>
              </a:rPr>
              <a:t> </a:t>
            </a:r>
            <a:r>
              <a:rPr lang="en-US" sz="2400" dirty="0" err="1">
                <a:latin typeface="Palatino Linotype" pitchFamily="18" charset="0"/>
              </a:rPr>
              <a:t>која</a:t>
            </a:r>
            <a:r>
              <a:rPr lang="en-US" sz="2400" dirty="0">
                <a:latin typeface="Palatino Linotype" pitchFamily="18" charset="0"/>
              </a:rPr>
              <a:t> </a:t>
            </a:r>
            <a:r>
              <a:rPr lang="en-US" sz="2400" dirty="0" err="1">
                <a:latin typeface="Palatino Linotype" pitchFamily="18" charset="0"/>
              </a:rPr>
              <a:t>продукују</a:t>
            </a:r>
            <a:r>
              <a:rPr lang="en-US" sz="2400" dirty="0">
                <a:latin typeface="Palatino Linotype" pitchFamily="18" charset="0"/>
              </a:rPr>
              <a:t> </a:t>
            </a:r>
            <a:r>
              <a:rPr lang="en-US" sz="2400" dirty="0" err="1">
                <a:latin typeface="Palatino Linotype" pitchFamily="18" charset="0"/>
              </a:rPr>
              <a:t>плазмоцити</a:t>
            </a:r>
            <a:r>
              <a:rPr lang="sr-Latn-CS" sz="2400" dirty="0">
                <a:solidFill>
                  <a:srgbClr val="C00000"/>
                </a:solidFill>
                <a:latin typeface="Palatino Linotype" pitchFamily="18" charset="0"/>
              </a:rPr>
              <a:t> </a:t>
            </a:r>
            <a:r>
              <a:rPr lang="sr-Latn-CS" sz="2400" dirty="0">
                <a:latin typeface="Palatino Linotype" pitchFamily="18" charset="0"/>
              </a:rPr>
              <a:t>пљувачн</a:t>
            </a:r>
            <a:r>
              <a:rPr lang="en-US" sz="2400" dirty="0" err="1">
                <a:latin typeface="Palatino Linotype" pitchFamily="18" charset="0"/>
              </a:rPr>
              <a:t>их</a:t>
            </a:r>
            <a:r>
              <a:rPr lang="sr-Latn-CS" sz="2400" dirty="0">
                <a:latin typeface="Palatino Linotype" pitchFamily="18" charset="0"/>
              </a:rPr>
              <a:t> жлезд</a:t>
            </a:r>
            <a:r>
              <a:rPr lang="en-US" sz="2400" dirty="0">
                <a:latin typeface="Palatino Linotype" pitchFamily="18" charset="0"/>
              </a:rPr>
              <a:t>а </a:t>
            </a:r>
            <a:r>
              <a:rPr lang="en-US" sz="2400" dirty="0" err="1">
                <a:latin typeface="Palatino Linotype" pitchFamily="18" charset="0"/>
              </a:rPr>
              <a:t>учествују</a:t>
            </a:r>
            <a:r>
              <a:rPr lang="en-US" sz="2400" dirty="0">
                <a:latin typeface="Palatino Linotype" pitchFamily="18" charset="0"/>
              </a:rPr>
              <a:t> у </a:t>
            </a:r>
            <a:r>
              <a:rPr lang="sr-Latn-CS" sz="2400" dirty="0">
                <a:latin typeface="Palatino Linotype" pitchFamily="18" charset="0"/>
              </a:rPr>
              <a:t>спреч</a:t>
            </a:r>
            <a:r>
              <a:rPr lang="en-US" sz="2400" dirty="0" err="1">
                <a:latin typeface="Palatino Linotype" pitchFamily="18" charset="0"/>
              </a:rPr>
              <a:t>авању</a:t>
            </a:r>
            <a:r>
              <a:rPr lang="sr-Latn-CS" sz="2400" dirty="0">
                <a:latin typeface="Palatino Linotype" pitchFamily="18" charset="0"/>
              </a:rPr>
              <a:t> инфекциј</a:t>
            </a:r>
            <a:r>
              <a:rPr lang="en-US" sz="2400" dirty="0">
                <a:latin typeface="Palatino Linotype" pitchFamily="18" charset="0"/>
              </a:rPr>
              <a:t>е</a:t>
            </a:r>
            <a:r>
              <a:rPr lang="sr-Latn-CS" sz="2400" dirty="0">
                <a:latin typeface="Palatino Linotype" pitchFamily="18" charset="0"/>
              </a:rPr>
              <a:t> унутар самих жлезда, </a:t>
            </a:r>
            <a:r>
              <a:rPr lang="en-US" sz="2400" dirty="0">
                <a:latin typeface="Palatino Linotype" pitchFamily="18" charset="0"/>
              </a:rPr>
              <a:t>а и</a:t>
            </a:r>
            <a:r>
              <a:rPr lang="sr-Latn-CS" sz="2400" dirty="0">
                <a:latin typeface="Palatino Linotype" pitchFamily="18" charset="0"/>
              </a:rPr>
              <a:t>  штит</a:t>
            </a:r>
            <a:r>
              <a:rPr lang="en-US" sz="2400" dirty="0">
                <a:latin typeface="Palatino Linotype" pitchFamily="18" charset="0"/>
              </a:rPr>
              <a:t>е</a:t>
            </a:r>
            <a:r>
              <a:rPr lang="sr-Latn-CS" sz="2400" dirty="0">
                <a:latin typeface="Palatino Linotype" pitchFamily="18" charset="0"/>
              </a:rPr>
              <a:t> слузниц</a:t>
            </a:r>
            <a:r>
              <a:rPr lang="en-US" sz="2400" dirty="0">
                <a:latin typeface="Palatino Linotype" pitchFamily="18" charset="0"/>
              </a:rPr>
              <a:t>у </a:t>
            </a:r>
            <a:r>
              <a:rPr lang="en-US" sz="2400" dirty="0" err="1">
                <a:latin typeface="Palatino Linotype" pitchFamily="18" charset="0"/>
              </a:rPr>
              <a:t>усне</a:t>
            </a:r>
            <a:r>
              <a:rPr lang="en-US" sz="2400" dirty="0">
                <a:latin typeface="Palatino Linotype" pitchFamily="18" charset="0"/>
              </a:rPr>
              <a:t> </a:t>
            </a:r>
            <a:r>
              <a:rPr lang="en-US" sz="2400" dirty="0" err="1">
                <a:latin typeface="Palatino Linotype" pitchFamily="18" charset="0"/>
              </a:rPr>
              <a:t>дупље</a:t>
            </a:r>
            <a:r>
              <a:rPr lang="sr-Latn-CS" sz="2400" dirty="0">
                <a:latin typeface="Palatino Linotype" pitchFamily="18" charset="0"/>
              </a:rPr>
              <a:t> и </a:t>
            </a:r>
            <a:r>
              <a:rPr lang="en-US" sz="2400" dirty="0" err="1">
                <a:latin typeface="Palatino Linotype" pitchFamily="18" charset="0"/>
              </a:rPr>
              <a:t>површине</a:t>
            </a:r>
            <a:r>
              <a:rPr lang="en-US" sz="2400" dirty="0">
                <a:latin typeface="Palatino Linotype" pitchFamily="18" charset="0"/>
              </a:rPr>
              <a:t> </a:t>
            </a:r>
            <a:r>
              <a:rPr lang="sr-Latn-CS" sz="2400" dirty="0">
                <a:latin typeface="Palatino Linotype" pitchFamily="18" charset="0"/>
              </a:rPr>
              <a:t>зуб</a:t>
            </a:r>
            <a:r>
              <a:rPr lang="en-US" sz="2400" dirty="0">
                <a:latin typeface="Palatino Linotype" pitchFamily="18" charset="0"/>
              </a:rPr>
              <a:t>а </a:t>
            </a:r>
            <a:r>
              <a:rPr lang="sr-Latn-CS" sz="2400" dirty="0">
                <a:latin typeface="Palatino Linotype" pitchFamily="18" charset="0"/>
              </a:rPr>
              <a:t>од колонизације</a:t>
            </a:r>
            <a:r>
              <a:rPr lang="en-US" sz="2400" dirty="0">
                <a:latin typeface="Palatino Linotype" pitchFamily="18" charset="0"/>
              </a:rPr>
              <a:t> </a:t>
            </a:r>
            <a:r>
              <a:rPr lang="en-US" sz="2400" dirty="0" err="1">
                <a:latin typeface="Palatino Linotype" pitchFamily="18" charset="0"/>
              </a:rPr>
              <a:t>микроорганизмима</a:t>
            </a:r>
            <a:endParaRPr lang="en-US" sz="2400" dirty="0">
              <a:latin typeface="Palatino Linotype" pitchFamily="18" charset="0"/>
            </a:endParaRPr>
          </a:p>
        </p:txBody>
      </p:sp>
      <p:pic>
        <p:nvPicPr>
          <p:cNvPr id="15362" name="Picture 2" descr="http://zdravlje.eu/wp-content/uploads/2010/01/Tonsilla-palatina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620688"/>
            <a:ext cx="3059832" cy="23717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75"/>
          </a:xfrm>
        </p:spPr>
        <p:txBody>
          <a:bodyPr/>
          <a:lstStyle/>
          <a:p>
            <a:r>
              <a:rPr lang="en-US" sz="3200">
                <a:latin typeface="Palatino Linotype" pitchFamily="18" charset="0"/>
              </a:rPr>
              <a:t>Заштитна улога пљувачке</a:t>
            </a:r>
          </a:p>
        </p:txBody>
      </p:sp>
      <p:sp>
        <p:nvSpPr>
          <p:cNvPr id="55299" name="Content Placeholder 2"/>
          <p:cNvSpPr>
            <a:spLocks noGrp="1"/>
          </p:cNvSpPr>
          <p:nvPr>
            <p:ph idx="1"/>
          </p:nvPr>
        </p:nvSpPr>
        <p:spPr>
          <a:xfrm>
            <a:off x="214313" y="3475038"/>
            <a:ext cx="5572125" cy="3382962"/>
          </a:xfrm>
        </p:spPr>
        <p:txBody>
          <a:bodyPr/>
          <a:lstStyle/>
          <a:p>
            <a:r>
              <a:rPr lang="en-US" sz="2000" dirty="0" err="1">
                <a:latin typeface="Palatino Linotype" pitchFamily="18" charset="0"/>
              </a:rPr>
              <a:t>Захваљујући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solidFill>
                  <a:srgbClr val="FF0000"/>
                </a:solidFill>
                <a:latin typeface="Palatino Linotype" pitchFamily="18" charset="0"/>
              </a:rPr>
              <a:t>механичком</a:t>
            </a:r>
            <a:r>
              <a:rPr lang="en-US" sz="20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2000" dirty="0" err="1">
                <a:solidFill>
                  <a:srgbClr val="FF0000"/>
                </a:solidFill>
                <a:latin typeface="Palatino Linotype" pitchFamily="18" charset="0"/>
              </a:rPr>
              <a:t>испирању</a:t>
            </a:r>
            <a:r>
              <a:rPr lang="en-US" sz="20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2000" dirty="0">
                <a:latin typeface="Palatino Linotype" pitchFamily="18" charset="0"/>
              </a:rPr>
              <a:t>и </a:t>
            </a:r>
            <a:r>
              <a:rPr lang="en-US" sz="2000" dirty="0" err="1">
                <a:latin typeface="Palatino Linotype" pitchFamily="18" charset="0"/>
              </a:rPr>
              <a:t>присуству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solidFill>
                  <a:srgbClr val="FF0000"/>
                </a:solidFill>
                <a:latin typeface="Palatino Linotype" pitchFamily="18" charset="0"/>
              </a:rPr>
              <a:t>различитих</a:t>
            </a:r>
            <a:r>
              <a:rPr lang="en-US" sz="20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2000" dirty="0" err="1">
                <a:solidFill>
                  <a:srgbClr val="FF0000"/>
                </a:solidFill>
                <a:latin typeface="Palatino Linotype" pitchFamily="18" charset="0"/>
              </a:rPr>
              <a:t>антимикробних</a:t>
            </a:r>
            <a:r>
              <a:rPr lang="en-US" sz="20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2000" dirty="0" err="1">
                <a:solidFill>
                  <a:srgbClr val="FF0000"/>
                </a:solidFill>
                <a:latin typeface="Palatino Linotype" pitchFamily="18" charset="0"/>
              </a:rPr>
              <a:t>фактора</a:t>
            </a:r>
            <a:r>
              <a:rPr lang="en-US" sz="2000" dirty="0">
                <a:latin typeface="Palatino Linotype" pitchFamily="18" charset="0"/>
              </a:rPr>
              <a:t>, </a:t>
            </a:r>
            <a:r>
              <a:rPr lang="en-US" sz="2000" dirty="0" err="1">
                <a:latin typeface="Palatino Linotype" pitchFamily="18" charset="0"/>
              </a:rPr>
              <a:t>пљувачка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је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важна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компонента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одбране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усне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дупље</a:t>
            </a:r>
            <a:endParaRPr lang="en-US" sz="2000" dirty="0">
              <a:latin typeface="Palatino Linotype" pitchFamily="18" charset="0"/>
            </a:endParaRPr>
          </a:p>
          <a:p>
            <a:r>
              <a:rPr lang="en-US" sz="2000" dirty="0" err="1">
                <a:latin typeface="Palatino Linotype" pitchFamily="18" charset="0"/>
              </a:rPr>
              <a:t>Дневно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се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секретује</a:t>
            </a:r>
            <a:r>
              <a:rPr lang="en-US" sz="2000" dirty="0">
                <a:latin typeface="Palatino Linotype" pitchFamily="18" charset="0"/>
              </a:rPr>
              <a:t> 0.5-1.5 </a:t>
            </a:r>
            <a:r>
              <a:rPr lang="en-US" sz="2000" dirty="0" err="1">
                <a:latin typeface="Palatino Linotype" pitchFamily="18" charset="0"/>
              </a:rPr>
              <a:t>литара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пљувачке</a:t>
            </a:r>
            <a:endParaRPr lang="en-US" sz="2000" dirty="0">
              <a:latin typeface="Palatino Linotype" pitchFamily="18" charset="0"/>
            </a:endParaRPr>
          </a:p>
          <a:p>
            <a:r>
              <a:rPr lang="en-US" sz="2000" dirty="0" err="1">
                <a:solidFill>
                  <a:srgbClr val="FF0000"/>
                </a:solidFill>
                <a:latin typeface="Palatino Linotype" pitchFamily="18" charset="0"/>
              </a:rPr>
              <a:t>Велике</a:t>
            </a:r>
            <a:r>
              <a:rPr lang="en-US" sz="20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2000" dirty="0" err="1">
                <a:solidFill>
                  <a:srgbClr val="FF0000"/>
                </a:solidFill>
                <a:latin typeface="Palatino Linotype" pitchFamily="18" charset="0"/>
              </a:rPr>
              <a:t>пљувачне</a:t>
            </a:r>
            <a:r>
              <a:rPr lang="en-US" sz="20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2000" dirty="0" err="1">
                <a:solidFill>
                  <a:srgbClr val="FF0000"/>
                </a:solidFill>
                <a:latin typeface="Palatino Linotype" pitchFamily="18" charset="0"/>
              </a:rPr>
              <a:t>жлезде</a:t>
            </a:r>
            <a:r>
              <a:rPr lang="en-US" sz="20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су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паротидна</a:t>
            </a:r>
            <a:r>
              <a:rPr lang="en-US" sz="2000" dirty="0">
                <a:latin typeface="Palatino Linotype" pitchFamily="18" charset="0"/>
              </a:rPr>
              <a:t>, </a:t>
            </a:r>
            <a:r>
              <a:rPr lang="en-US" sz="2000" dirty="0" err="1">
                <a:latin typeface="Palatino Linotype" pitchFamily="18" charset="0"/>
              </a:rPr>
              <a:t>подвилична</a:t>
            </a:r>
            <a:r>
              <a:rPr lang="en-US" sz="2000" dirty="0">
                <a:latin typeface="Palatino Linotype" pitchFamily="18" charset="0"/>
              </a:rPr>
              <a:t> и </a:t>
            </a:r>
            <a:r>
              <a:rPr lang="en-US" sz="2000" dirty="0" err="1">
                <a:latin typeface="Palatino Linotype" pitchFamily="18" charset="0"/>
              </a:rPr>
              <a:t>подјезична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жлезда</a:t>
            </a:r>
            <a:r>
              <a:rPr lang="en-US" sz="2000" dirty="0">
                <a:latin typeface="Palatino Linotype" pitchFamily="18" charset="0"/>
              </a:rPr>
              <a:t>, а </a:t>
            </a:r>
            <a:r>
              <a:rPr lang="en-US" sz="2000" dirty="0" err="1">
                <a:solidFill>
                  <a:srgbClr val="FF0000"/>
                </a:solidFill>
                <a:latin typeface="Palatino Linotype" pitchFamily="18" charset="0"/>
              </a:rPr>
              <a:t>мале</a:t>
            </a:r>
            <a:r>
              <a:rPr lang="en-US" sz="20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2000" dirty="0" err="1">
                <a:solidFill>
                  <a:srgbClr val="FF0000"/>
                </a:solidFill>
                <a:latin typeface="Palatino Linotype" pitchFamily="18" charset="0"/>
              </a:rPr>
              <a:t>су</a:t>
            </a:r>
            <a:r>
              <a:rPr lang="en-US" sz="2000" dirty="0">
                <a:latin typeface="Palatino Linotype" pitchFamily="18" charset="0"/>
              </a:rPr>
              <a:t>: </a:t>
            </a:r>
            <a:r>
              <a:rPr lang="en-US" sz="2000" dirty="0" err="1">
                <a:latin typeface="Palatino Linotype" pitchFamily="18" charset="0"/>
              </a:rPr>
              <a:t>лабијална</a:t>
            </a:r>
            <a:r>
              <a:rPr lang="en-US" sz="2000" dirty="0">
                <a:latin typeface="Palatino Linotype" pitchFamily="18" charset="0"/>
              </a:rPr>
              <a:t>, </a:t>
            </a:r>
            <a:r>
              <a:rPr lang="en-US" sz="2000" dirty="0" err="1">
                <a:latin typeface="Palatino Linotype" pitchFamily="18" charset="0"/>
              </a:rPr>
              <a:t>језична</a:t>
            </a:r>
            <a:r>
              <a:rPr lang="en-US" sz="2000" dirty="0">
                <a:latin typeface="Palatino Linotype" pitchFamily="18" charset="0"/>
              </a:rPr>
              <a:t>, </a:t>
            </a:r>
            <a:r>
              <a:rPr lang="en-US" sz="2000" dirty="0" err="1">
                <a:latin typeface="Palatino Linotype" pitchFamily="18" charset="0"/>
              </a:rPr>
              <a:t>букална</a:t>
            </a:r>
            <a:r>
              <a:rPr lang="en-US" sz="2000" dirty="0">
                <a:latin typeface="Palatino Linotype" pitchFamily="18" charset="0"/>
              </a:rPr>
              <a:t> и </a:t>
            </a:r>
            <a:r>
              <a:rPr lang="en-US" sz="2000" dirty="0" err="1">
                <a:latin typeface="Palatino Linotype" pitchFamily="18" charset="0"/>
              </a:rPr>
              <a:t>непчана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пљувачна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жлезда</a:t>
            </a:r>
            <a:endParaRPr lang="en-US" sz="2000" dirty="0">
              <a:latin typeface="Palatino Linotype" pitchFamily="18" charset="0"/>
            </a:endParaRPr>
          </a:p>
          <a:p>
            <a:endParaRPr lang="en-US" sz="2000" dirty="0">
              <a:latin typeface="Palatino Linotype" pitchFamily="18" charset="0"/>
            </a:endParaRPr>
          </a:p>
        </p:txBody>
      </p:sp>
      <p:pic>
        <p:nvPicPr>
          <p:cNvPr id="55300" name="Picture 4" descr="File:Illu quiz hn 02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325" y="2924175"/>
            <a:ext cx="2987675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301" name="TextBox 5"/>
          <p:cNvSpPr txBox="1">
            <a:spLocks noChangeArrowheads="1"/>
          </p:cNvSpPr>
          <p:nvPr/>
        </p:nvSpPr>
        <p:spPr bwMode="auto">
          <a:xfrm>
            <a:off x="428625" y="1000125"/>
            <a:ext cx="8462963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200" dirty="0" err="1">
                <a:solidFill>
                  <a:srgbClr val="FF0000"/>
                </a:solidFill>
                <a:latin typeface="Palatino Linotype" pitchFamily="18" charset="0"/>
              </a:rPr>
              <a:t>Пљувачка</a:t>
            </a:r>
            <a:r>
              <a:rPr lang="en-US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је</a:t>
            </a:r>
            <a:r>
              <a:rPr lang="en-US" sz="2200" dirty="0">
                <a:latin typeface="Palatino Linotype" pitchFamily="18" charset="0"/>
              </a:rPr>
              <a:t> </a:t>
            </a:r>
            <a:r>
              <a:rPr lang="en-US" sz="2200" dirty="0" err="1">
                <a:solidFill>
                  <a:srgbClr val="FF0000"/>
                </a:solidFill>
                <a:latin typeface="Palatino Linotype" pitchFamily="18" charset="0"/>
              </a:rPr>
              <a:t>комплексна</a:t>
            </a:r>
            <a:r>
              <a:rPr lang="en-US" sz="22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2200" dirty="0" err="1">
                <a:solidFill>
                  <a:srgbClr val="FF0000"/>
                </a:solidFill>
                <a:latin typeface="Palatino Linotype" pitchFamily="18" charset="0"/>
              </a:rPr>
              <a:t>мешавина</a:t>
            </a:r>
            <a:r>
              <a:rPr lang="en-US" sz="22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2200" dirty="0" err="1">
                <a:solidFill>
                  <a:srgbClr val="FF0000"/>
                </a:solidFill>
                <a:latin typeface="Palatino Linotype" pitchFamily="18" charset="0"/>
              </a:rPr>
              <a:t>неорганских</a:t>
            </a:r>
            <a:r>
              <a:rPr lang="en-US" sz="22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2200" dirty="0" err="1">
                <a:solidFill>
                  <a:srgbClr val="FF0000"/>
                </a:solidFill>
                <a:latin typeface="Palatino Linotype" pitchFamily="18" charset="0"/>
              </a:rPr>
              <a:t>компоненти</a:t>
            </a:r>
            <a:r>
              <a:rPr lang="en-US" sz="22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2200" dirty="0">
                <a:latin typeface="Palatino Linotype" pitchFamily="18" charset="0"/>
              </a:rPr>
              <a:t>(</a:t>
            </a:r>
            <a:r>
              <a:rPr lang="en-US" sz="2200" dirty="0" err="1">
                <a:latin typeface="Palatino Linotype" pitchFamily="18" charset="0"/>
              </a:rPr>
              <a:t>јон</a:t>
            </a:r>
            <a:r>
              <a:rPr lang="sr-Cyrl-RS" sz="2200" dirty="0">
                <a:latin typeface="Palatino Linotype" pitchFamily="18" charset="0"/>
              </a:rPr>
              <a:t>а</a:t>
            </a:r>
            <a:r>
              <a:rPr lang="en-US" sz="22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натријума</a:t>
            </a:r>
            <a:r>
              <a:rPr lang="en-US" sz="2200" dirty="0">
                <a:latin typeface="Palatino Linotype" pitchFamily="18" charset="0"/>
              </a:rPr>
              <a:t>, </a:t>
            </a:r>
            <a:r>
              <a:rPr lang="en-US" sz="2200" dirty="0" err="1">
                <a:latin typeface="Palatino Linotype" pitchFamily="18" charset="0"/>
              </a:rPr>
              <a:t>калијума</a:t>
            </a:r>
            <a:r>
              <a:rPr lang="en-US" sz="2200" dirty="0">
                <a:latin typeface="Palatino Linotype" pitchFamily="18" charset="0"/>
              </a:rPr>
              <a:t>, </a:t>
            </a:r>
            <a:r>
              <a:rPr lang="en-US" sz="2200" dirty="0" err="1">
                <a:latin typeface="Palatino Linotype" pitchFamily="18" charset="0"/>
              </a:rPr>
              <a:t>калцијума</a:t>
            </a:r>
            <a:r>
              <a:rPr lang="en-US" sz="2200" dirty="0">
                <a:latin typeface="Palatino Linotype" pitchFamily="18" charset="0"/>
              </a:rPr>
              <a:t>, </a:t>
            </a:r>
            <a:r>
              <a:rPr lang="en-US" sz="2200" dirty="0" err="1">
                <a:latin typeface="Palatino Linotype" pitchFamily="18" charset="0"/>
              </a:rPr>
              <a:t>хлорида</a:t>
            </a:r>
            <a:r>
              <a:rPr lang="en-US" sz="2200" dirty="0">
                <a:latin typeface="Palatino Linotype" pitchFamily="18" charset="0"/>
              </a:rPr>
              <a:t>, </a:t>
            </a:r>
            <a:r>
              <a:rPr lang="en-US" sz="2200" dirty="0" err="1">
                <a:latin typeface="Palatino Linotype" pitchFamily="18" charset="0"/>
              </a:rPr>
              <a:t>бикарбоната</a:t>
            </a:r>
            <a:r>
              <a:rPr lang="en-US" sz="2200" dirty="0">
                <a:latin typeface="Palatino Linotype" pitchFamily="18" charset="0"/>
              </a:rPr>
              <a:t> и </a:t>
            </a:r>
            <a:r>
              <a:rPr lang="en-US" sz="2200" dirty="0" err="1">
                <a:latin typeface="Palatino Linotype" pitchFamily="18" charset="0"/>
              </a:rPr>
              <a:t>фосфата</a:t>
            </a:r>
            <a:r>
              <a:rPr lang="en-US" sz="2200" dirty="0">
                <a:latin typeface="Palatino Linotype" pitchFamily="18" charset="0"/>
              </a:rPr>
              <a:t>). </a:t>
            </a:r>
            <a:r>
              <a:rPr lang="en-US" sz="2200" dirty="0" err="1">
                <a:latin typeface="Palatino Linotype" pitchFamily="18" charset="0"/>
              </a:rPr>
              <a:t>Концентрације</a:t>
            </a:r>
            <a:r>
              <a:rPr lang="en-US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ових</a:t>
            </a:r>
            <a:r>
              <a:rPr lang="en-US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јона</a:t>
            </a:r>
            <a:r>
              <a:rPr lang="en-US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дневно</a:t>
            </a:r>
            <a:r>
              <a:rPr lang="en-US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варирају</a:t>
            </a:r>
            <a:r>
              <a:rPr lang="en-US" sz="2200" dirty="0">
                <a:latin typeface="Palatino Linotype" pitchFamily="18" charset="0"/>
              </a:rPr>
              <a:t> у </a:t>
            </a:r>
            <a:r>
              <a:rPr lang="en-US" sz="2200" dirty="0" err="1">
                <a:latin typeface="Palatino Linotype" pitchFamily="18" charset="0"/>
              </a:rPr>
              <a:t>зависности</a:t>
            </a:r>
            <a:r>
              <a:rPr lang="en-US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од</a:t>
            </a:r>
            <a:r>
              <a:rPr lang="en-US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узимања</a:t>
            </a:r>
            <a:r>
              <a:rPr lang="en-US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хране</a:t>
            </a:r>
            <a:r>
              <a:rPr lang="en-US" sz="2200" dirty="0">
                <a:latin typeface="Palatino Linotype" pitchFamily="18" charset="0"/>
              </a:rPr>
              <a:t>. </a:t>
            </a:r>
            <a:r>
              <a:rPr lang="en-US" sz="2200" dirty="0" err="1">
                <a:latin typeface="Palatino Linotype" pitchFamily="18" charset="0"/>
              </a:rPr>
              <a:t>Главни</a:t>
            </a:r>
            <a:r>
              <a:rPr lang="en-US" sz="2200" dirty="0">
                <a:latin typeface="Palatino Linotype" pitchFamily="18" charset="0"/>
              </a:rPr>
              <a:t> </a:t>
            </a:r>
            <a:r>
              <a:rPr lang="en-US" sz="2200" dirty="0" err="1">
                <a:solidFill>
                  <a:srgbClr val="FF0000"/>
                </a:solidFill>
                <a:latin typeface="Palatino Linotype" pitchFamily="18" charset="0"/>
              </a:rPr>
              <a:t>органски</a:t>
            </a:r>
            <a:r>
              <a:rPr lang="en-US" sz="22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2200" dirty="0" err="1">
                <a:solidFill>
                  <a:srgbClr val="FF0000"/>
                </a:solidFill>
                <a:latin typeface="Palatino Linotype" pitchFamily="18" charset="0"/>
              </a:rPr>
              <a:t>састојци</a:t>
            </a:r>
            <a:r>
              <a:rPr lang="en-US" sz="22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пљувачке</a:t>
            </a:r>
            <a:r>
              <a:rPr lang="en-US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су</a:t>
            </a:r>
            <a:r>
              <a:rPr lang="en-US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протеини</a:t>
            </a:r>
            <a:r>
              <a:rPr lang="en-US" sz="2200" dirty="0">
                <a:latin typeface="Palatino Linotype" pitchFamily="18" charset="0"/>
              </a:rPr>
              <a:t> и </a:t>
            </a:r>
            <a:r>
              <a:rPr lang="en-US" sz="2200" dirty="0" err="1">
                <a:latin typeface="Palatino Linotype" pitchFamily="18" charset="0"/>
              </a:rPr>
              <a:t>гликопротеини</a:t>
            </a:r>
            <a:r>
              <a:rPr lang="en-US" sz="2200" dirty="0">
                <a:latin typeface="Palatino Linotype" pitchFamily="18" charset="0"/>
              </a:rPr>
              <a:t> (</a:t>
            </a:r>
            <a:r>
              <a:rPr lang="en-US" sz="2200" dirty="0" err="1">
                <a:latin typeface="Palatino Linotype" pitchFamily="18" charset="0"/>
              </a:rPr>
              <a:t>муцини</a:t>
            </a:r>
            <a:r>
              <a:rPr lang="en-US" sz="2200" dirty="0">
                <a:latin typeface="Palatino Linotype" pitchFamily="18" charset="0"/>
              </a:rPr>
              <a:t>) </a:t>
            </a:r>
            <a:r>
              <a:rPr lang="en-US" sz="2200" dirty="0" err="1">
                <a:latin typeface="Palatino Linotype" pitchFamily="18" charset="0"/>
              </a:rPr>
              <a:t>који</a:t>
            </a:r>
            <a:r>
              <a:rPr lang="en-US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модули</a:t>
            </a:r>
            <a:r>
              <a:rPr lang="sr-Cyrl-RS" sz="2200" dirty="0">
                <a:latin typeface="Palatino Linotype" pitchFamily="18" charset="0"/>
              </a:rPr>
              <a:t>шу</a:t>
            </a:r>
            <a:r>
              <a:rPr lang="en-US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раст</a:t>
            </a:r>
            <a:r>
              <a:rPr lang="en-US" sz="2200" dirty="0">
                <a:latin typeface="Palatino Linotype" pitchFamily="18" charset="0"/>
              </a:rPr>
              <a:t> </a:t>
            </a:r>
            <a:r>
              <a:rPr lang="en-US" sz="2200" dirty="0" err="1">
                <a:latin typeface="Palatino Linotype" pitchFamily="18" charset="0"/>
              </a:rPr>
              <a:t>бактерија</a:t>
            </a:r>
            <a:endParaRPr lang="en-US" sz="2200" dirty="0">
              <a:latin typeface="Palatino Linotype" pitchFamily="18" charset="0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err="1">
                <a:latin typeface="Palatino Linotype" pitchFamily="18" charset="0"/>
              </a:rPr>
              <a:t>Пљувачка</a:t>
            </a:r>
            <a:r>
              <a:rPr lang="en-US" sz="2400" dirty="0">
                <a:latin typeface="Palatino Linotype" pitchFamily="18" charset="0"/>
              </a:rPr>
              <a:t> </a:t>
            </a:r>
            <a:r>
              <a:rPr lang="en-US" sz="2400" dirty="0" err="1">
                <a:latin typeface="Palatino Linotype" pitchFamily="18" charset="0"/>
              </a:rPr>
              <a:t>непрекидно</a:t>
            </a:r>
            <a:r>
              <a:rPr lang="en-US" sz="2400" dirty="0">
                <a:latin typeface="Palatino Linotype" pitchFamily="18" charset="0"/>
              </a:rPr>
              <a:t> </a:t>
            </a:r>
            <a:r>
              <a:rPr lang="en-US" sz="2400" b="1" dirty="0" err="1">
                <a:solidFill>
                  <a:srgbClr val="C00000"/>
                </a:solidFill>
                <a:latin typeface="Palatino Linotype" pitchFamily="18" charset="0"/>
              </a:rPr>
              <a:t>механички</a:t>
            </a:r>
            <a:r>
              <a:rPr lang="en-US" sz="2400" b="1" dirty="0">
                <a:solidFill>
                  <a:srgbClr val="C00000"/>
                </a:solidFill>
                <a:latin typeface="Palatino Linotype" pitchFamily="18" charset="0"/>
              </a:rPr>
              <a:t> </a:t>
            </a:r>
            <a:r>
              <a:rPr lang="en-US" sz="2400" b="1" dirty="0" err="1">
                <a:solidFill>
                  <a:srgbClr val="C00000"/>
                </a:solidFill>
                <a:latin typeface="Palatino Linotype" pitchFamily="18" charset="0"/>
              </a:rPr>
              <a:t>испира</a:t>
            </a:r>
            <a:r>
              <a:rPr lang="en-US" sz="2400" b="1" dirty="0">
                <a:solidFill>
                  <a:srgbClr val="C00000"/>
                </a:solidFill>
                <a:latin typeface="Palatino Linotype" pitchFamily="18" charset="0"/>
              </a:rPr>
              <a:t> </a:t>
            </a:r>
            <a:r>
              <a:rPr lang="en-US" sz="2400" b="1" dirty="0" err="1">
                <a:solidFill>
                  <a:srgbClr val="C00000"/>
                </a:solidFill>
                <a:latin typeface="Palatino Linotype" pitchFamily="18" charset="0"/>
              </a:rPr>
              <a:t>слузницу</a:t>
            </a:r>
            <a:r>
              <a:rPr lang="en-US" sz="2400" b="1" dirty="0">
                <a:solidFill>
                  <a:srgbClr val="C00000"/>
                </a:solidFill>
                <a:latin typeface="Palatino Linotype" pitchFamily="18" charset="0"/>
              </a:rPr>
              <a:t> </a:t>
            </a:r>
            <a:r>
              <a:rPr lang="en-US" sz="2400" b="1" dirty="0" err="1">
                <a:solidFill>
                  <a:srgbClr val="C00000"/>
                </a:solidFill>
                <a:latin typeface="Palatino Linotype" pitchFamily="18" charset="0"/>
              </a:rPr>
              <a:t>усне</a:t>
            </a:r>
            <a:r>
              <a:rPr lang="en-US" sz="2400" b="1" dirty="0">
                <a:solidFill>
                  <a:srgbClr val="C00000"/>
                </a:solidFill>
                <a:latin typeface="Palatino Linotype" pitchFamily="18" charset="0"/>
              </a:rPr>
              <a:t> </a:t>
            </a:r>
            <a:r>
              <a:rPr lang="en-US" sz="2400" b="1" dirty="0" err="1">
                <a:solidFill>
                  <a:srgbClr val="C00000"/>
                </a:solidFill>
                <a:latin typeface="Palatino Linotype" pitchFamily="18" charset="0"/>
              </a:rPr>
              <a:t>дупље</a:t>
            </a:r>
            <a:r>
              <a:rPr lang="en-US" sz="2400" dirty="0">
                <a:latin typeface="Palatino Linotype" pitchFamily="18" charset="0"/>
              </a:rPr>
              <a:t> (</a:t>
            </a:r>
            <a:r>
              <a:rPr lang="en-US" sz="2400" dirty="0" err="1">
                <a:latin typeface="Palatino Linotype" pitchFamily="18" charset="0"/>
              </a:rPr>
              <a:t>уклања</a:t>
            </a:r>
            <a:r>
              <a:rPr lang="en-US" sz="2400" dirty="0">
                <a:latin typeface="Palatino Linotype" pitchFamily="18" charset="0"/>
              </a:rPr>
              <a:t> </a:t>
            </a:r>
            <a:r>
              <a:rPr lang="en-US" sz="2400" dirty="0" err="1">
                <a:latin typeface="Palatino Linotype" pitchFamily="18" charset="0"/>
              </a:rPr>
              <a:t>микроорганизме</a:t>
            </a:r>
            <a:r>
              <a:rPr lang="en-US" sz="2400" dirty="0">
                <a:latin typeface="Palatino Linotype" pitchFamily="18" charset="0"/>
              </a:rPr>
              <a:t> </a:t>
            </a:r>
            <a:r>
              <a:rPr lang="en-US" sz="2400" dirty="0" err="1">
                <a:latin typeface="Palatino Linotype" pitchFamily="18" charset="0"/>
              </a:rPr>
              <a:t>као</a:t>
            </a:r>
            <a:r>
              <a:rPr lang="en-US" sz="2400" dirty="0">
                <a:latin typeface="Palatino Linotype" pitchFamily="18" charset="0"/>
              </a:rPr>
              <a:t> и </a:t>
            </a:r>
            <a:r>
              <a:rPr lang="en-US" sz="2400" dirty="0" err="1">
                <a:latin typeface="Palatino Linotype" pitchFamily="18" charset="0"/>
              </a:rPr>
              <a:t>остатке</a:t>
            </a:r>
            <a:r>
              <a:rPr lang="en-US" sz="2400" dirty="0">
                <a:latin typeface="Palatino Linotype" pitchFamily="18" charset="0"/>
              </a:rPr>
              <a:t> </a:t>
            </a:r>
            <a:r>
              <a:rPr lang="en-US" sz="2400" dirty="0" err="1">
                <a:latin typeface="Palatino Linotype" pitchFamily="18" charset="0"/>
              </a:rPr>
              <a:t>хране</a:t>
            </a:r>
            <a:r>
              <a:rPr lang="en-US" sz="2400" dirty="0">
                <a:latin typeface="Palatino Linotype" pitchFamily="18" charset="0"/>
              </a:rPr>
              <a:t>), </a:t>
            </a:r>
            <a:r>
              <a:rPr lang="en-US" sz="2400" b="1" dirty="0" err="1">
                <a:solidFill>
                  <a:srgbClr val="C00000"/>
                </a:solidFill>
                <a:latin typeface="Palatino Linotype" pitchFamily="18" charset="0"/>
              </a:rPr>
              <a:t>облаже</a:t>
            </a:r>
            <a:r>
              <a:rPr lang="en-US" sz="2400" b="1" dirty="0">
                <a:solidFill>
                  <a:srgbClr val="C00000"/>
                </a:solidFill>
                <a:latin typeface="Palatino Linotype" pitchFamily="18" charset="0"/>
              </a:rPr>
              <a:t> и </a:t>
            </a:r>
            <a:r>
              <a:rPr lang="en-US" sz="2400" b="1" dirty="0" err="1">
                <a:solidFill>
                  <a:srgbClr val="C00000"/>
                </a:solidFill>
                <a:latin typeface="Palatino Linotype" pitchFamily="18" charset="0"/>
              </a:rPr>
              <a:t>влажи</a:t>
            </a:r>
            <a:r>
              <a:rPr lang="en-US" sz="2400" b="1" dirty="0">
                <a:solidFill>
                  <a:srgbClr val="C00000"/>
                </a:solidFill>
                <a:latin typeface="Palatino Linotype" pitchFamily="18" charset="0"/>
              </a:rPr>
              <a:t> </a:t>
            </a:r>
            <a:r>
              <a:rPr lang="en-US" sz="2400" b="1" dirty="0" err="1">
                <a:solidFill>
                  <a:srgbClr val="C00000"/>
                </a:solidFill>
                <a:latin typeface="Palatino Linotype" pitchFamily="18" charset="0"/>
              </a:rPr>
              <a:t>ткива</a:t>
            </a:r>
            <a:r>
              <a:rPr lang="en-US" sz="2400" dirty="0">
                <a:latin typeface="Palatino Linotype" pitchFamily="18" charset="0"/>
              </a:rPr>
              <a:t>. </a:t>
            </a:r>
            <a:r>
              <a:rPr lang="en-US" sz="2400" dirty="0" err="1">
                <a:latin typeface="Palatino Linotype" pitchFamily="18" charset="0"/>
              </a:rPr>
              <a:t>Адекватан</a:t>
            </a:r>
            <a:r>
              <a:rPr lang="en-US" sz="2400" dirty="0">
                <a:latin typeface="Palatino Linotype" pitchFamily="18" charset="0"/>
              </a:rPr>
              <a:t> </a:t>
            </a:r>
            <a:r>
              <a:rPr lang="en-US" sz="2400" dirty="0" err="1">
                <a:latin typeface="Palatino Linotype" pitchFamily="18" charset="0"/>
              </a:rPr>
              <a:t>проток</a:t>
            </a:r>
            <a:r>
              <a:rPr lang="en-US" sz="2400" dirty="0">
                <a:latin typeface="Palatino Linotype" pitchFamily="18" charset="0"/>
              </a:rPr>
              <a:t> </a:t>
            </a:r>
            <a:r>
              <a:rPr lang="en-US" sz="2400" dirty="0" err="1">
                <a:latin typeface="Palatino Linotype" pitchFamily="18" charset="0"/>
              </a:rPr>
              <a:t>пљувачке</a:t>
            </a:r>
            <a:r>
              <a:rPr lang="en-US" sz="2400" dirty="0">
                <a:latin typeface="Palatino Linotype" pitchFamily="18" charset="0"/>
              </a:rPr>
              <a:t> </a:t>
            </a:r>
            <a:r>
              <a:rPr lang="en-US" sz="2400" dirty="0" err="1">
                <a:latin typeface="Palatino Linotype" pitchFamily="18" charset="0"/>
              </a:rPr>
              <a:t>је</a:t>
            </a:r>
            <a:r>
              <a:rPr lang="en-US" sz="2400" dirty="0">
                <a:latin typeface="Palatino Linotype" pitchFamily="18" charset="0"/>
              </a:rPr>
              <a:t> </a:t>
            </a:r>
            <a:r>
              <a:rPr lang="en-US" sz="2400" dirty="0" err="1">
                <a:latin typeface="Palatino Linotype" pitchFamily="18" charset="0"/>
              </a:rPr>
              <a:t>важан</a:t>
            </a:r>
            <a:r>
              <a:rPr lang="en-US" sz="2400" dirty="0">
                <a:latin typeface="Palatino Linotype" pitchFamily="18" charset="0"/>
              </a:rPr>
              <a:t> </a:t>
            </a:r>
            <a:r>
              <a:rPr lang="en-US" sz="2400" dirty="0" err="1">
                <a:latin typeface="Palatino Linotype" pitchFamily="18" charset="0"/>
              </a:rPr>
              <a:t>за</a:t>
            </a:r>
            <a:r>
              <a:rPr lang="en-US" sz="2400" dirty="0">
                <a:latin typeface="Palatino Linotype" pitchFamily="18" charset="0"/>
              </a:rPr>
              <a:t> </a:t>
            </a:r>
            <a:r>
              <a:rPr lang="en-US" sz="2400" dirty="0" err="1">
                <a:latin typeface="Palatino Linotype" pitchFamily="18" charset="0"/>
              </a:rPr>
              <a:t>одржавање</a:t>
            </a:r>
            <a:r>
              <a:rPr lang="en-US" sz="2400" dirty="0">
                <a:latin typeface="Palatino Linotype" pitchFamily="18" charset="0"/>
              </a:rPr>
              <a:t> </a:t>
            </a:r>
            <a:r>
              <a:rPr lang="en-US" sz="2400" dirty="0" err="1">
                <a:latin typeface="Palatino Linotype" pitchFamily="18" charset="0"/>
              </a:rPr>
              <a:t>интегритета</a:t>
            </a:r>
            <a:r>
              <a:rPr lang="en-US" sz="2400" dirty="0">
                <a:latin typeface="Palatino Linotype" pitchFamily="18" charset="0"/>
              </a:rPr>
              <a:t> </a:t>
            </a:r>
            <a:r>
              <a:rPr lang="en-US" sz="2400" dirty="0" err="1">
                <a:latin typeface="Palatino Linotype" pitchFamily="18" charset="0"/>
              </a:rPr>
              <a:t>меког</a:t>
            </a:r>
            <a:r>
              <a:rPr lang="en-US" sz="2400" dirty="0">
                <a:latin typeface="Palatino Linotype" pitchFamily="18" charset="0"/>
              </a:rPr>
              <a:t> и </a:t>
            </a:r>
            <a:r>
              <a:rPr lang="en-US" sz="2400" dirty="0" err="1">
                <a:latin typeface="Palatino Linotype" pitchFamily="18" charset="0"/>
              </a:rPr>
              <a:t>чврстог</a:t>
            </a:r>
            <a:r>
              <a:rPr lang="en-US" sz="2400" dirty="0">
                <a:latin typeface="Palatino Linotype" pitchFamily="18" charset="0"/>
              </a:rPr>
              <a:t> </a:t>
            </a:r>
            <a:r>
              <a:rPr lang="en-US" sz="2400" dirty="0" err="1">
                <a:latin typeface="Palatino Linotype" pitchFamily="18" charset="0"/>
              </a:rPr>
              <a:t>ткива</a:t>
            </a:r>
            <a:r>
              <a:rPr lang="en-US" sz="2400" dirty="0">
                <a:latin typeface="Palatino Linotype" pitchFamily="18" charset="0"/>
              </a:rPr>
              <a:t> </a:t>
            </a:r>
          </a:p>
          <a:p>
            <a:endParaRPr lang="en-US" sz="2400" dirty="0">
              <a:latin typeface="Palatino Linotype" pitchFamily="18" charset="0"/>
            </a:endParaRPr>
          </a:p>
          <a:p>
            <a:r>
              <a:rPr lang="en-US" sz="2400" dirty="0" err="1">
                <a:latin typeface="Palatino Linotype" pitchFamily="18" charset="0"/>
              </a:rPr>
              <a:t>Пљувачка</a:t>
            </a:r>
            <a:r>
              <a:rPr lang="en-US" sz="2400" dirty="0">
                <a:latin typeface="Palatino Linotype" pitchFamily="18" charset="0"/>
              </a:rPr>
              <a:t> </a:t>
            </a:r>
            <a:r>
              <a:rPr lang="en-US" sz="2400" dirty="0" err="1">
                <a:latin typeface="Palatino Linotype" pitchFamily="18" charset="0"/>
              </a:rPr>
              <a:t>садржи</a:t>
            </a:r>
            <a:r>
              <a:rPr lang="en-US" sz="2400" dirty="0">
                <a:latin typeface="Palatino Linotype" pitchFamily="18" charset="0"/>
              </a:rPr>
              <a:t> </a:t>
            </a:r>
            <a:r>
              <a:rPr lang="en-US" sz="2400" b="1" dirty="0" err="1">
                <a:solidFill>
                  <a:srgbClr val="C00000"/>
                </a:solidFill>
                <a:latin typeface="Palatino Linotype" pitchFamily="18" charset="0"/>
              </a:rPr>
              <a:t>аглутинине</a:t>
            </a:r>
            <a:r>
              <a:rPr lang="en-US" sz="2400" dirty="0">
                <a:latin typeface="Palatino Linotype" pitchFamily="18" charset="0"/>
              </a:rPr>
              <a:t> </a:t>
            </a:r>
            <a:r>
              <a:rPr lang="en-US" sz="2400" dirty="0" err="1">
                <a:latin typeface="Palatino Linotype" pitchFamily="18" charset="0"/>
              </a:rPr>
              <a:t>који</a:t>
            </a:r>
            <a:r>
              <a:rPr lang="en-US" sz="2400" dirty="0">
                <a:latin typeface="Palatino Linotype" pitchFamily="18" charset="0"/>
              </a:rPr>
              <a:t> </a:t>
            </a:r>
            <a:r>
              <a:rPr lang="en-US" sz="2400" dirty="0" err="1">
                <a:latin typeface="Palatino Linotype" pitchFamily="18" charset="0"/>
              </a:rPr>
              <a:t>омогућавају</a:t>
            </a:r>
            <a:r>
              <a:rPr lang="en-US" sz="2400" dirty="0">
                <a:latin typeface="Palatino Linotype" pitchFamily="18" charset="0"/>
              </a:rPr>
              <a:t> </a:t>
            </a:r>
            <a:r>
              <a:rPr lang="en-US" sz="2400" dirty="0" err="1">
                <a:latin typeface="Palatino Linotype" pitchFamily="18" charset="0"/>
              </a:rPr>
              <a:t>агрегацију</a:t>
            </a:r>
            <a:r>
              <a:rPr lang="en-US" sz="2400" dirty="0">
                <a:latin typeface="Palatino Linotype" pitchFamily="18" charset="0"/>
              </a:rPr>
              <a:t> (</a:t>
            </a:r>
            <a:r>
              <a:rPr lang="en-US" sz="2400" dirty="0" err="1">
                <a:latin typeface="Palatino Linotype" pitchFamily="18" charset="0"/>
              </a:rPr>
              <a:t>слепљивање</a:t>
            </a:r>
            <a:r>
              <a:rPr lang="en-US" sz="2400" dirty="0">
                <a:latin typeface="Palatino Linotype" pitchFamily="18" charset="0"/>
              </a:rPr>
              <a:t>) </a:t>
            </a:r>
            <a:r>
              <a:rPr lang="en-US" sz="2400" dirty="0" err="1">
                <a:latin typeface="Palatino Linotype" pitchFamily="18" charset="0"/>
              </a:rPr>
              <a:t>бактерија</a:t>
            </a:r>
            <a:r>
              <a:rPr lang="en-US" sz="2400" dirty="0">
                <a:latin typeface="Palatino Linotype" pitchFamily="18" charset="0"/>
              </a:rPr>
              <a:t> </a:t>
            </a:r>
            <a:r>
              <a:rPr lang="en-US" sz="2400" dirty="0" err="1">
                <a:latin typeface="Palatino Linotype" pitchFamily="18" charset="0"/>
              </a:rPr>
              <a:t>спречавајући</a:t>
            </a:r>
            <a:r>
              <a:rPr lang="en-US" sz="2400" dirty="0">
                <a:latin typeface="Palatino Linotype" pitchFamily="18" charset="0"/>
              </a:rPr>
              <a:t> </a:t>
            </a:r>
            <a:r>
              <a:rPr lang="en-US" sz="2400" dirty="0" err="1">
                <a:latin typeface="Palatino Linotype" pitchFamily="18" charset="0"/>
              </a:rPr>
              <a:t>њихово</a:t>
            </a:r>
            <a:r>
              <a:rPr lang="en-US" sz="2400" dirty="0">
                <a:latin typeface="Palatino Linotype" pitchFamily="18" charset="0"/>
              </a:rPr>
              <a:t> </a:t>
            </a:r>
            <a:r>
              <a:rPr lang="en-US" sz="2400" dirty="0" err="1">
                <a:latin typeface="Palatino Linotype" pitchFamily="18" charset="0"/>
              </a:rPr>
              <a:t>везивање</a:t>
            </a:r>
            <a:r>
              <a:rPr lang="en-US" sz="2400" dirty="0">
                <a:latin typeface="Palatino Linotype" pitchFamily="18" charset="0"/>
              </a:rPr>
              <a:t> </a:t>
            </a:r>
            <a:r>
              <a:rPr lang="en-US" sz="2400" dirty="0" err="1">
                <a:latin typeface="Palatino Linotype" pitchFamily="18" charset="0"/>
              </a:rPr>
              <a:t>за</a:t>
            </a:r>
            <a:r>
              <a:rPr lang="en-US" sz="2400" dirty="0">
                <a:latin typeface="Palatino Linotype" pitchFamily="18" charset="0"/>
              </a:rPr>
              <a:t> </a:t>
            </a:r>
            <a:r>
              <a:rPr lang="en-US" sz="2400" dirty="0" err="1">
                <a:latin typeface="Palatino Linotype" pitchFamily="18" charset="0"/>
              </a:rPr>
              <a:t>површине</a:t>
            </a:r>
            <a:r>
              <a:rPr lang="en-US" sz="2400" dirty="0">
                <a:latin typeface="Palatino Linotype" pitchFamily="18" charset="0"/>
              </a:rPr>
              <a:t> и </a:t>
            </a:r>
            <a:r>
              <a:rPr lang="en-US" sz="2400" dirty="0" err="1">
                <a:latin typeface="Palatino Linotype" pitchFamily="18" charset="0"/>
              </a:rPr>
              <a:t>на</a:t>
            </a:r>
            <a:r>
              <a:rPr lang="en-US" sz="2400" dirty="0">
                <a:latin typeface="Palatino Linotype" pitchFamily="18" charset="0"/>
              </a:rPr>
              <a:t> </a:t>
            </a:r>
            <a:r>
              <a:rPr lang="en-US" sz="2400" dirty="0" err="1">
                <a:latin typeface="Palatino Linotype" pitchFamily="18" charset="0"/>
              </a:rPr>
              <a:t>тај</a:t>
            </a:r>
            <a:r>
              <a:rPr lang="en-US" sz="2400" dirty="0">
                <a:latin typeface="Palatino Linotype" pitchFamily="18" charset="0"/>
              </a:rPr>
              <a:t> </a:t>
            </a:r>
            <a:r>
              <a:rPr lang="en-US" sz="2400" dirty="0" err="1">
                <a:latin typeface="Palatino Linotype" pitchFamily="18" charset="0"/>
              </a:rPr>
              <a:t>начин</a:t>
            </a:r>
            <a:r>
              <a:rPr lang="en-US" sz="2400" dirty="0">
                <a:latin typeface="Palatino Linotype" pitchFamily="18" charset="0"/>
              </a:rPr>
              <a:t> </a:t>
            </a:r>
            <a:r>
              <a:rPr lang="en-US" sz="2400" dirty="0" err="1">
                <a:latin typeface="Palatino Linotype" pitchFamily="18" charset="0"/>
              </a:rPr>
              <a:t>олакшавају</a:t>
            </a:r>
            <a:r>
              <a:rPr lang="en-US" sz="2400" dirty="0">
                <a:latin typeface="Palatino Linotype" pitchFamily="18" charset="0"/>
              </a:rPr>
              <a:t> </a:t>
            </a:r>
            <a:r>
              <a:rPr lang="en-US" sz="2400" dirty="0" err="1">
                <a:latin typeface="Palatino Linotype" pitchFamily="18" charset="0"/>
              </a:rPr>
              <a:t>њихову</a:t>
            </a:r>
            <a:r>
              <a:rPr lang="en-US" sz="2400" dirty="0">
                <a:latin typeface="Palatino Linotype" pitchFamily="18" charset="0"/>
              </a:rPr>
              <a:t> </a:t>
            </a:r>
            <a:r>
              <a:rPr lang="en-US" sz="2400" dirty="0" err="1">
                <a:latin typeface="Palatino Linotype" pitchFamily="18" charset="0"/>
              </a:rPr>
              <a:t>елиминацију</a:t>
            </a:r>
            <a:r>
              <a:rPr lang="en-US" sz="2400" dirty="0">
                <a:latin typeface="Palatino Linotype" pitchFamily="18" charset="0"/>
              </a:rPr>
              <a:t> (</a:t>
            </a:r>
            <a:r>
              <a:rPr lang="en-US" sz="2400" dirty="0" err="1">
                <a:latin typeface="Palatino Linotype" pitchFamily="18" charset="0"/>
              </a:rPr>
              <a:t>гутањем</a:t>
            </a:r>
            <a:r>
              <a:rPr lang="en-US" sz="2400" dirty="0">
                <a:latin typeface="Palatino Linotype" pitchFamily="18" charset="0"/>
              </a:rPr>
              <a:t> и </a:t>
            </a:r>
            <a:r>
              <a:rPr lang="en-US" sz="2400" dirty="0" err="1">
                <a:latin typeface="Palatino Linotype" pitchFamily="18" charset="0"/>
              </a:rPr>
              <a:t>искашљавањем</a:t>
            </a:r>
            <a:r>
              <a:rPr lang="en-US" sz="2400" dirty="0">
                <a:latin typeface="Palatino Linotype" pitchFamily="18" charset="0"/>
              </a:rPr>
              <a:t>)</a:t>
            </a:r>
          </a:p>
          <a:p>
            <a:endParaRPr lang="en-US" sz="2400" dirty="0">
              <a:latin typeface="Palatino Linotype" pitchFamily="18" charset="0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err="1">
                <a:solidFill>
                  <a:schemeClr val="tx2"/>
                </a:solidFill>
                <a:latin typeface="Palatino Linotype" pitchFamily="18" charset="0"/>
              </a:rPr>
              <a:t>Антимикробне</a:t>
            </a:r>
            <a:r>
              <a:rPr lang="en-US" sz="2800" b="1" dirty="0">
                <a:solidFill>
                  <a:schemeClr val="tx2"/>
                </a:solidFill>
                <a:latin typeface="Palatino Linotype" pitchFamily="18" charset="0"/>
              </a:rPr>
              <a:t> </a:t>
            </a:r>
            <a:r>
              <a:rPr lang="en-US" sz="2800" b="1" dirty="0" err="1">
                <a:solidFill>
                  <a:schemeClr val="tx2"/>
                </a:solidFill>
                <a:latin typeface="Palatino Linotype" pitchFamily="18" charset="0"/>
              </a:rPr>
              <a:t>компоненте</a:t>
            </a:r>
            <a:r>
              <a:rPr lang="en-US" sz="2800" b="1" dirty="0">
                <a:solidFill>
                  <a:schemeClr val="tx2"/>
                </a:solidFill>
                <a:latin typeface="Palatino Linotype" pitchFamily="18" charset="0"/>
              </a:rPr>
              <a:t> </a:t>
            </a:r>
            <a:r>
              <a:rPr lang="en-US" sz="2800" b="1" dirty="0" err="1">
                <a:solidFill>
                  <a:schemeClr val="tx2"/>
                </a:solidFill>
                <a:latin typeface="Palatino Linotype" pitchFamily="18" charset="0"/>
              </a:rPr>
              <a:t>пљувачке</a:t>
            </a:r>
            <a:r>
              <a:rPr lang="en-US" sz="2800" b="1" dirty="0">
                <a:solidFill>
                  <a:schemeClr val="tx2"/>
                </a:solidFill>
                <a:latin typeface="Palatino Linotype" pitchFamily="18" charset="0"/>
              </a:rPr>
              <a:t> </a:t>
            </a:r>
          </a:p>
        </p:txBody>
      </p:sp>
      <p:sp>
        <p:nvSpPr>
          <p:cNvPr id="573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100" dirty="0" err="1">
                <a:latin typeface="Palatino Linotype" pitchFamily="18" charset="0"/>
              </a:rPr>
              <a:t>Једна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од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главних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компоненти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пљувачке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су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b="1" dirty="0" err="1">
                <a:solidFill>
                  <a:srgbClr val="FF0000"/>
                </a:solidFill>
                <a:latin typeface="Palatino Linotype" pitchFamily="18" charset="0"/>
              </a:rPr>
              <a:t>секретована</a:t>
            </a:r>
            <a:r>
              <a:rPr lang="en-US" sz="2100" b="1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2100" b="1" dirty="0" err="1">
                <a:solidFill>
                  <a:srgbClr val="FF0000"/>
                </a:solidFill>
                <a:latin typeface="Palatino Linotype" pitchFamily="18" charset="0"/>
              </a:rPr>
              <a:t>IgА</a:t>
            </a:r>
            <a:r>
              <a:rPr lang="en-US" sz="2100" b="1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2100" b="1" dirty="0" err="1">
                <a:solidFill>
                  <a:srgbClr val="FF0000"/>
                </a:solidFill>
                <a:latin typeface="Palatino Linotype" pitchFamily="18" charset="0"/>
              </a:rPr>
              <a:t>антитела</a:t>
            </a:r>
            <a:r>
              <a:rPr lang="en-US" sz="2100" b="1" dirty="0">
                <a:solidFill>
                  <a:srgbClr val="FF0000"/>
                </a:solidFill>
                <a:latin typeface="Palatino Linotype" pitchFamily="18" charset="0"/>
              </a:rPr>
              <a:t> (S-</a:t>
            </a:r>
            <a:r>
              <a:rPr lang="en-US" sz="2100" b="1" dirty="0" err="1">
                <a:solidFill>
                  <a:srgbClr val="FF0000"/>
                </a:solidFill>
                <a:latin typeface="Palatino Linotype" pitchFamily="18" charset="0"/>
              </a:rPr>
              <a:t>IgA</a:t>
            </a:r>
            <a:r>
              <a:rPr lang="en-US" sz="2100" b="1" dirty="0">
                <a:solidFill>
                  <a:srgbClr val="FF0000"/>
                </a:solidFill>
                <a:latin typeface="Palatino Linotype" pitchFamily="18" charset="0"/>
              </a:rPr>
              <a:t>).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Њих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продукују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плазмоцити</a:t>
            </a:r>
            <a:r>
              <a:rPr lang="en-US" sz="2100" dirty="0">
                <a:latin typeface="Palatino Linotype" pitchFamily="18" charset="0"/>
              </a:rPr>
              <a:t> у </a:t>
            </a:r>
            <a:r>
              <a:rPr lang="en-US" sz="2100" dirty="0" err="1">
                <a:latin typeface="Palatino Linotype" pitchFamily="18" charset="0"/>
              </a:rPr>
              <a:t>ламини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проприји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испод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слузнице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усне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дупље</a:t>
            </a:r>
            <a:r>
              <a:rPr lang="sr-Cyrl-RS" sz="2100" dirty="0">
                <a:latin typeface="Palatino Linotype" pitchFamily="18" charset="0"/>
              </a:rPr>
              <a:t>,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као</a:t>
            </a:r>
            <a:r>
              <a:rPr lang="en-US" sz="2100" dirty="0">
                <a:latin typeface="Palatino Linotype" pitchFamily="18" charset="0"/>
              </a:rPr>
              <a:t> и </a:t>
            </a:r>
            <a:r>
              <a:rPr lang="en-US" sz="2100" dirty="0" err="1">
                <a:latin typeface="Palatino Linotype" pitchFamily="18" charset="0"/>
              </a:rPr>
              <a:t>плазмоцити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пљувачних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жлезда</a:t>
            </a:r>
            <a:endParaRPr lang="en-US" sz="2100" dirty="0">
              <a:latin typeface="Palatino Linotype" pitchFamily="18" charset="0"/>
            </a:endParaRPr>
          </a:p>
          <a:p>
            <a:endParaRPr lang="en-US" sz="2100" dirty="0">
              <a:latin typeface="Palatino Linotype" pitchFamily="18" charset="0"/>
            </a:endParaRPr>
          </a:p>
          <a:p>
            <a:r>
              <a:rPr lang="en-US" sz="2100" dirty="0" err="1">
                <a:latin typeface="Palatino Linotype" pitchFamily="18" charset="0"/>
              </a:rPr>
              <a:t>IgА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се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усидравају</a:t>
            </a:r>
            <a:r>
              <a:rPr lang="en-US" sz="2100" dirty="0">
                <a:latin typeface="Palatino Linotype" pitchFamily="18" charset="0"/>
              </a:rPr>
              <a:t> у </a:t>
            </a:r>
            <a:r>
              <a:rPr lang="en-US" sz="2100" dirty="0" err="1">
                <a:latin typeface="Palatino Linotype" pitchFamily="18" charset="0"/>
              </a:rPr>
              <a:t>слој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муцина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на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епителу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оралне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слузнице</a:t>
            </a:r>
            <a:r>
              <a:rPr lang="en-US" sz="2100" dirty="0">
                <a:latin typeface="Palatino Linotype" pitchFamily="18" charset="0"/>
              </a:rPr>
              <a:t> и </a:t>
            </a:r>
            <a:r>
              <a:rPr lang="en-US" sz="2100" dirty="0" err="1">
                <a:latin typeface="Palatino Linotype" pitchFamily="18" charset="0"/>
              </a:rPr>
              <a:t>спречавају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везивање</a:t>
            </a:r>
            <a:r>
              <a:rPr lang="en-US" sz="2100" dirty="0">
                <a:latin typeface="Palatino Linotype" pitchFamily="18" charset="0"/>
              </a:rPr>
              <a:t> и </a:t>
            </a:r>
            <a:r>
              <a:rPr lang="en-US" sz="2100" dirty="0" err="1">
                <a:latin typeface="Palatino Linotype" pitchFamily="18" charset="0"/>
              </a:rPr>
              <a:t>пенетрацију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микроорганизама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кроз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ткива</a:t>
            </a:r>
            <a:r>
              <a:rPr lang="en-US" sz="2100" dirty="0">
                <a:latin typeface="Palatino Linotype" pitchFamily="18" charset="0"/>
              </a:rPr>
              <a:t>. </a:t>
            </a:r>
            <a:r>
              <a:rPr lang="en-US" sz="2100" dirty="0" err="1">
                <a:latin typeface="Palatino Linotype" pitchFamily="18" charset="0"/>
              </a:rPr>
              <a:t>Такође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изазивају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агрегацију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бактерија</a:t>
            </a:r>
            <a:r>
              <a:rPr lang="en-US" sz="2100" dirty="0">
                <a:latin typeface="Palatino Linotype" pitchFamily="18" charset="0"/>
              </a:rPr>
              <a:t> и </a:t>
            </a:r>
            <a:r>
              <a:rPr lang="en-US" sz="2100" dirty="0" err="1">
                <a:latin typeface="Palatino Linotype" pitchFamily="18" charset="0"/>
              </a:rPr>
              <a:t>олакшавају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њихово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уклањање</a:t>
            </a:r>
            <a:endParaRPr lang="en-US" sz="2100" dirty="0">
              <a:latin typeface="Palatino Linotype" pitchFamily="18" charset="0"/>
            </a:endParaRPr>
          </a:p>
          <a:p>
            <a:endParaRPr lang="en-US" sz="2100" dirty="0">
              <a:latin typeface="Palatino Linotype" pitchFamily="18" charset="0"/>
            </a:endParaRPr>
          </a:p>
          <a:p>
            <a:r>
              <a:rPr lang="en-US" sz="2100" i="1" dirty="0">
                <a:latin typeface="Palatino Linotype" pitchFamily="18" charset="0"/>
              </a:rPr>
              <a:t>Streptococcus, </a:t>
            </a:r>
            <a:r>
              <a:rPr lang="en-US" sz="2100" i="1" dirty="0" err="1">
                <a:latin typeface="Palatino Linotype" pitchFamily="18" charset="0"/>
              </a:rPr>
              <a:t>Haemophilus</a:t>
            </a:r>
            <a:r>
              <a:rPr lang="en-US" sz="2100" i="1" dirty="0">
                <a:latin typeface="Palatino Linotype" pitchFamily="18" charset="0"/>
              </a:rPr>
              <a:t> </a:t>
            </a:r>
            <a:r>
              <a:rPr lang="en-US" sz="2100" dirty="0">
                <a:latin typeface="Palatino Linotype" pitchFamily="18" charset="0"/>
              </a:rPr>
              <a:t>и </a:t>
            </a:r>
            <a:r>
              <a:rPr lang="en-US" sz="2100" i="1" dirty="0" err="1">
                <a:latin typeface="Palatino Linotype" pitchFamily="18" charset="0"/>
              </a:rPr>
              <a:t>Neisseria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продукују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протеазе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које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специфично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разграђују</a:t>
            </a:r>
            <a:r>
              <a:rPr lang="en-US" sz="2100" dirty="0">
                <a:latin typeface="Palatino Linotype" pitchFamily="18" charset="0"/>
              </a:rPr>
              <a:t> S-IgA</a:t>
            </a:r>
            <a:r>
              <a:rPr lang="en-US" sz="2100" baseline="-25000" dirty="0">
                <a:latin typeface="Palatino Linotype" pitchFamily="18" charset="0"/>
              </a:rPr>
              <a:t>1 </a:t>
            </a:r>
            <a:r>
              <a:rPr lang="en-US" sz="2100" dirty="0" err="1">
                <a:latin typeface="Palatino Linotype" pitchFamily="18" charset="0"/>
              </a:rPr>
              <a:t>антитела</a:t>
            </a:r>
            <a:r>
              <a:rPr lang="en-US" sz="2100" dirty="0">
                <a:latin typeface="Palatino Linotype" pitchFamily="18" charset="0"/>
              </a:rPr>
              <a:t> и </a:t>
            </a:r>
            <a:r>
              <a:rPr lang="en-US" sz="2100" dirty="0" err="1">
                <a:latin typeface="Palatino Linotype" pitchFamily="18" charset="0"/>
              </a:rPr>
              <a:t>тако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ремете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њихову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заштитну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функцију</a:t>
            </a:r>
            <a:endParaRPr lang="en-US" sz="2100" dirty="0">
              <a:latin typeface="Palatino Linotype" pitchFamily="18" charset="0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Content Placeholder 2"/>
          <p:cNvSpPr>
            <a:spLocks noGrp="1"/>
          </p:cNvSpPr>
          <p:nvPr>
            <p:ph idx="1"/>
          </p:nvPr>
        </p:nvSpPr>
        <p:spPr>
          <a:xfrm>
            <a:off x="539750" y="836613"/>
            <a:ext cx="8229600" cy="5472112"/>
          </a:xfrm>
        </p:spPr>
        <p:txBody>
          <a:bodyPr/>
          <a:lstStyle/>
          <a:p>
            <a:r>
              <a:rPr lang="en-US" sz="2500" dirty="0" err="1">
                <a:solidFill>
                  <a:srgbClr val="FF0000"/>
                </a:solidFill>
                <a:latin typeface="Palatino Linotype" pitchFamily="18" charset="0"/>
              </a:rPr>
              <a:t>Лизозим</a:t>
            </a:r>
            <a:r>
              <a:rPr lang="en-US" sz="25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2500" dirty="0" err="1">
                <a:latin typeface="Palatino Linotype" pitchFamily="18" charset="0"/>
              </a:rPr>
              <a:t>је</a:t>
            </a:r>
            <a:r>
              <a:rPr lang="en-US" sz="2500" dirty="0">
                <a:latin typeface="Palatino Linotype" pitchFamily="18" charset="0"/>
              </a:rPr>
              <a:t> </a:t>
            </a:r>
            <a:r>
              <a:rPr lang="en-US" sz="2500" dirty="0" err="1">
                <a:latin typeface="Palatino Linotype" pitchFamily="18" charset="0"/>
              </a:rPr>
              <a:t>базни</a:t>
            </a:r>
            <a:r>
              <a:rPr lang="en-US" sz="2500" dirty="0">
                <a:latin typeface="Palatino Linotype" pitchFamily="18" charset="0"/>
              </a:rPr>
              <a:t> </a:t>
            </a:r>
            <a:r>
              <a:rPr lang="en-US" sz="2500" dirty="0" err="1">
                <a:latin typeface="Palatino Linotype" pitchFamily="18" charset="0"/>
              </a:rPr>
              <a:t>протеин</a:t>
            </a:r>
            <a:r>
              <a:rPr lang="en-US" sz="2500" dirty="0">
                <a:latin typeface="Palatino Linotype" pitchFamily="18" charset="0"/>
              </a:rPr>
              <a:t> и </a:t>
            </a:r>
            <a:r>
              <a:rPr lang="en-US" sz="2500" dirty="0" err="1">
                <a:latin typeface="Palatino Linotype" pitchFamily="18" charset="0"/>
              </a:rPr>
              <a:t>присутан</a:t>
            </a:r>
            <a:r>
              <a:rPr lang="en-US" sz="2500" dirty="0">
                <a:latin typeface="Palatino Linotype" pitchFamily="18" charset="0"/>
              </a:rPr>
              <a:t> </a:t>
            </a:r>
            <a:r>
              <a:rPr lang="en-US" sz="2500" dirty="0" err="1">
                <a:latin typeface="Palatino Linotype" pitchFamily="18" charset="0"/>
              </a:rPr>
              <a:t>је</a:t>
            </a:r>
            <a:r>
              <a:rPr lang="en-US" sz="2500" dirty="0">
                <a:latin typeface="Palatino Linotype" pitchFamily="18" charset="0"/>
              </a:rPr>
              <a:t> у </a:t>
            </a:r>
            <a:r>
              <a:rPr lang="en-US" sz="2500" dirty="0" err="1">
                <a:latin typeface="Palatino Linotype" pitchFamily="18" charset="0"/>
              </a:rPr>
              <a:t>многим</a:t>
            </a:r>
            <a:r>
              <a:rPr lang="en-US" sz="2500" dirty="0">
                <a:latin typeface="Palatino Linotype" pitchFamily="18" charset="0"/>
              </a:rPr>
              <a:t> </a:t>
            </a:r>
            <a:r>
              <a:rPr lang="en-US" sz="2500" dirty="0" err="1">
                <a:latin typeface="Palatino Linotype" pitchFamily="18" charset="0"/>
              </a:rPr>
              <a:t>секретима</a:t>
            </a:r>
            <a:r>
              <a:rPr lang="en-US" sz="2500" dirty="0">
                <a:latin typeface="Palatino Linotype" pitchFamily="18" charset="0"/>
              </a:rPr>
              <a:t>. </a:t>
            </a:r>
            <a:r>
              <a:rPr lang="en-US" sz="2500" dirty="0" err="1">
                <a:latin typeface="Palatino Linotype" pitchFamily="18" charset="0"/>
              </a:rPr>
              <a:t>Има</a:t>
            </a:r>
            <a:r>
              <a:rPr lang="en-US" sz="2500" dirty="0">
                <a:latin typeface="Palatino Linotype" pitchFamily="18" charset="0"/>
              </a:rPr>
              <a:t> </a:t>
            </a:r>
            <a:r>
              <a:rPr lang="en-US" sz="2500" dirty="0" err="1">
                <a:latin typeface="Palatino Linotype" pitchFamily="18" charset="0"/>
              </a:rPr>
              <a:t>га</a:t>
            </a:r>
            <a:r>
              <a:rPr lang="en-US" sz="2500" dirty="0">
                <a:latin typeface="Palatino Linotype" pitchFamily="18" charset="0"/>
              </a:rPr>
              <a:t> и </a:t>
            </a:r>
            <a:r>
              <a:rPr lang="en-US" sz="2500" dirty="0" err="1">
                <a:latin typeface="Palatino Linotype" pitchFamily="18" charset="0"/>
              </a:rPr>
              <a:t>пљувачци</a:t>
            </a:r>
            <a:r>
              <a:rPr lang="en-US" sz="2500" dirty="0">
                <a:latin typeface="Palatino Linotype" pitchFamily="18" charset="0"/>
              </a:rPr>
              <a:t> (у </a:t>
            </a:r>
            <a:r>
              <a:rPr lang="en-US" sz="2500" dirty="0" err="1">
                <a:latin typeface="Palatino Linotype" pitchFamily="18" charset="0"/>
              </a:rPr>
              <a:t>високој</a:t>
            </a:r>
            <a:r>
              <a:rPr lang="en-US" sz="2500" dirty="0">
                <a:latin typeface="Palatino Linotype" pitchFamily="18" charset="0"/>
              </a:rPr>
              <a:t> </a:t>
            </a:r>
            <a:r>
              <a:rPr lang="en-US" sz="2500" dirty="0" err="1">
                <a:latin typeface="Palatino Linotype" pitchFamily="18" charset="0"/>
              </a:rPr>
              <a:t>концентрацији</a:t>
            </a:r>
            <a:r>
              <a:rPr lang="en-US" sz="2500" dirty="0">
                <a:latin typeface="Palatino Linotype" pitchFamily="18" charset="0"/>
              </a:rPr>
              <a:t>)</a:t>
            </a:r>
            <a:r>
              <a:rPr lang="sr-Cyrl-RS" sz="2500" dirty="0">
                <a:latin typeface="Palatino Linotype" pitchFamily="18" charset="0"/>
              </a:rPr>
              <a:t>,</a:t>
            </a:r>
            <a:r>
              <a:rPr lang="en-US" sz="2500" dirty="0">
                <a:latin typeface="Palatino Linotype" pitchFamily="18" charset="0"/>
              </a:rPr>
              <a:t> </a:t>
            </a:r>
            <a:r>
              <a:rPr lang="en-US" sz="2500" dirty="0" err="1">
                <a:latin typeface="Palatino Linotype" pitchFamily="18" charset="0"/>
              </a:rPr>
              <a:t>као</a:t>
            </a:r>
            <a:r>
              <a:rPr lang="en-US" sz="2500" dirty="0">
                <a:latin typeface="Palatino Linotype" pitchFamily="18" charset="0"/>
              </a:rPr>
              <a:t> и у </a:t>
            </a:r>
            <a:r>
              <a:rPr lang="en-US" sz="2500" dirty="0" err="1">
                <a:latin typeface="Palatino Linotype" pitchFamily="18" charset="0"/>
              </a:rPr>
              <a:t>гингивалној</a:t>
            </a:r>
            <a:r>
              <a:rPr lang="en-US" sz="2500" dirty="0">
                <a:latin typeface="Palatino Linotype" pitchFamily="18" charset="0"/>
              </a:rPr>
              <a:t> </a:t>
            </a:r>
            <a:r>
              <a:rPr lang="en-US" sz="2500" dirty="0" err="1">
                <a:latin typeface="Palatino Linotype" pitchFamily="18" charset="0"/>
              </a:rPr>
              <a:t>течности</a:t>
            </a:r>
            <a:endParaRPr lang="en-US" sz="2500" dirty="0">
              <a:latin typeface="Palatino Linotype" pitchFamily="18" charset="0"/>
            </a:endParaRPr>
          </a:p>
          <a:p>
            <a:pPr>
              <a:buFont typeface="Arial" charset="0"/>
              <a:buNone/>
            </a:pPr>
            <a:endParaRPr lang="en-US" sz="2500" dirty="0">
              <a:latin typeface="Palatino Linotype" pitchFamily="18" charset="0"/>
            </a:endParaRPr>
          </a:p>
          <a:p>
            <a:pPr algn="ctr">
              <a:buFont typeface="Arial" charset="0"/>
              <a:buNone/>
            </a:pPr>
            <a:r>
              <a:rPr lang="en-US" sz="2500" dirty="0" err="1">
                <a:latin typeface="Palatino Linotype" pitchFamily="18" charset="0"/>
              </a:rPr>
              <a:t>Лизозим</a:t>
            </a:r>
            <a:r>
              <a:rPr lang="en-US" sz="2500" dirty="0">
                <a:latin typeface="Palatino Linotype" pitchFamily="18" charset="0"/>
              </a:rPr>
              <a:t> </a:t>
            </a:r>
            <a:r>
              <a:rPr lang="en-US" sz="2500" dirty="0" err="1">
                <a:latin typeface="Palatino Linotype" pitchFamily="18" charset="0"/>
              </a:rPr>
              <a:t>игра</a:t>
            </a:r>
            <a:r>
              <a:rPr lang="en-US" sz="2500" dirty="0">
                <a:latin typeface="Palatino Linotype" pitchFamily="18" charset="0"/>
              </a:rPr>
              <a:t> </a:t>
            </a:r>
            <a:r>
              <a:rPr lang="en-US" sz="2500" dirty="0" err="1">
                <a:latin typeface="Palatino Linotype" pitchFamily="18" charset="0"/>
              </a:rPr>
              <a:t>значајну</a:t>
            </a:r>
            <a:r>
              <a:rPr lang="en-US" sz="2500" dirty="0">
                <a:latin typeface="Palatino Linotype" pitchFamily="18" charset="0"/>
              </a:rPr>
              <a:t> </a:t>
            </a:r>
            <a:r>
              <a:rPr lang="en-US" sz="2500" dirty="0" err="1">
                <a:latin typeface="Palatino Linotype" pitchFamily="18" charset="0"/>
              </a:rPr>
              <a:t>улогу</a:t>
            </a:r>
            <a:r>
              <a:rPr lang="en-US" sz="2500" dirty="0">
                <a:latin typeface="Palatino Linotype" pitchFamily="18" charset="0"/>
              </a:rPr>
              <a:t> </a:t>
            </a:r>
            <a:r>
              <a:rPr lang="en-US" sz="2500" dirty="0">
                <a:solidFill>
                  <a:srgbClr val="FF0000"/>
                </a:solidFill>
                <a:latin typeface="Palatino Linotype" pitchFamily="18" charset="0"/>
              </a:rPr>
              <a:t>у </a:t>
            </a:r>
            <a:r>
              <a:rPr lang="en-US" sz="2500" dirty="0" err="1">
                <a:solidFill>
                  <a:srgbClr val="FF0000"/>
                </a:solidFill>
                <a:latin typeface="Palatino Linotype" pitchFamily="18" charset="0"/>
              </a:rPr>
              <a:t>неспецифичној</a:t>
            </a:r>
            <a:r>
              <a:rPr lang="en-US" sz="25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2500" dirty="0" err="1">
                <a:solidFill>
                  <a:srgbClr val="FF0000"/>
                </a:solidFill>
                <a:latin typeface="Palatino Linotype" pitchFamily="18" charset="0"/>
              </a:rPr>
              <a:t>антимикробној</a:t>
            </a:r>
            <a:r>
              <a:rPr lang="en-US" sz="25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2500" dirty="0" err="1">
                <a:solidFill>
                  <a:srgbClr val="FF0000"/>
                </a:solidFill>
                <a:latin typeface="Palatino Linotype" pitchFamily="18" charset="0"/>
              </a:rPr>
              <a:t>заштити</a:t>
            </a:r>
            <a:r>
              <a:rPr lang="en-US" sz="2500" dirty="0">
                <a:latin typeface="Palatino Linotype" pitchFamily="18" charset="0"/>
              </a:rPr>
              <a:t> </a:t>
            </a:r>
            <a:r>
              <a:rPr lang="en-US" sz="2500" dirty="0" err="1">
                <a:latin typeface="Palatino Linotype" pitchFamily="18" charset="0"/>
              </a:rPr>
              <a:t>усне</a:t>
            </a:r>
            <a:r>
              <a:rPr lang="en-US" sz="2500" dirty="0">
                <a:latin typeface="Palatino Linotype" pitchFamily="18" charset="0"/>
              </a:rPr>
              <a:t> </a:t>
            </a:r>
            <a:r>
              <a:rPr lang="en-US" sz="2500" dirty="0" err="1">
                <a:latin typeface="Palatino Linotype" pitchFamily="18" charset="0"/>
              </a:rPr>
              <a:t>дупље</a:t>
            </a:r>
            <a:r>
              <a:rPr lang="en-US" sz="2500" dirty="0">
                <a:latin typeface="Palatino Linotype" pitchFamily="18" charset="0"/>
              </a:rPr>
              <a:t>:</a:t>
            </a:r>
          </a:p>
          <a:p>
            <a:pPr algn="ctr">
              <a:buFont typeface="Arial" charset="0"/>
              <a:buNone/>
            </a:pPr>
            <a:endParaRPr lang="en-US" sz="2500" dirty="0">
              <a:latin typeface="Palatino Linotype" pitchFamily="18" charset="0"/>
            </a:endParaRPr>
          </a:p>
          <a:p>
            <a:pPr algn="ctr">
              <a:buFont typeface="Arial" charset="0"/>
              <a:buNone/>
            </a:pPr>
            <a:r>
              <a:rPr lang="en-US" sz="2500" dirty="0">
                <a:latin typeface="Palatino Linotype" pitchFamily="18" charset="0"/>
              </a:rPr>
              <a:t>  - </a:t>
            </a:r>
            <a:r>
              <a:rPr lang="en-US" sz="2000" dirty="0" err="1">
                <a:latin typeface="Palatino Linotype" pitchFamily="18" charset="0"/>
              </a:rPr>
              <a:t>разграђује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ћелијски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зид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i="1" dirty="0">
                <a:latin typeface="Palatino Linotype" pitchFamily="18" charset="0"/>
              </a:rPr>
              <a:t>Gram</a:t>
            </a:r>
            <a:r>
              <a:rPr lang="sr-Cyrl-RS" sz="2000" i="1" dirty="0">
                <a:latin typeface="Palatino Linotype" pitchFamily="18" charset="0"/>
              </a:rPr>
              <a:t>-</a:t>
            </a:r>
            <a:r>
              <a:rPr lang="en-US" sz="2000" dirty="0" err="1">
                <a:latin typeface="Palatino Linotype" pitchFamily="18" charset="0"/>
              </a:rPr>
              <a:t>позитивних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бактерија</a:t>
            </a:r>
            <a:r>
              <a:rPr lang="en-US" sz="2000" dirty="0">
                <a:latin typeface="Palatino Linotype" pitchFamily="18" charset="0"/>
              </a:rPr>
              <a:t> и </a:t>
            </a:r>
            <a:r>
              <a:rPr lang="en-US" sz="2000" dirty="0" err="1">
                <a:latin typeface="Palatino Linotype" pitchFamily="18" charset="0"/>
              </a:rPr>
              <a:t>активира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аутолизине</a:t>
            </a:r>
            <a:r>
              <a:rPr lang="en-US" sz="2000" dirty="0">
                <a:latin typeface="Palatino Linotype" pitchFamily="18" charset="0"/>
              </a:rPr>
              <a:t> у </a:t>
            </a:r>
            <a:r>
              <a:rPr lang="en-US" sz="2000" dirty="0" err="1">
                <a:latin typeface="Palatino Linotype" pitchFamily="18" charset="0"/>
              </a:rPr>
              <a:t>ћелијском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зиду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бактерија</a:t>
            </a:r>
            <a:r>
              <a:rPr lang="en-US" sz="2000" dirty="0">
                <a:latin typeface="Palatino Linotype" pitchFamily="18" charset="0"/>
              </a:rPr>
              <a:t> </a:t>
            </a:r>
          </a:p>
          <a:p>
            <a:pPr algn="ctr">
              <a:buFont typeface="Arial" charset="0"/>
              <a:buNone/>
            </a:pPr>
            <a:endParaRPr lang="en-US" sz="2000" dirty="0">
              <a:latin typeface="Palatino Linotype" pitchFamily="18" charset="0"/>
            </a:endParaRPr>
          </a:p>
          <a:p>
            <a:pPr algn="ctr">
              <a:buFont typeface="Arial" charset="0"/>
              <a:buNone/>
            </a:pPr>
            <a:r>
              <a:rPr lang="en-US" sz="2000" dirty="0">
                <a:latin typeface="Palatino Linotype" pitchFamily="18" charset="0"/>
              </a:rPr>
              <a:t> -  </a:t>
            </a:r>
            <a:r>
              <a:rPr lang="en-US" sz="2000" dirty="0" err="1">
                <a:latin typeface="Palatino Linotype" pitchFamily="18" charset="0"/>
              </a:rPr>
              <a:t>везује</a:t>
            </a:r>
            <a:r>
              <a:rPr lang="en-US" sz="2000" dirty="0">
                <a:latin typeface="Palatino Linotype" pitchFamily="18" charset="0"/>
              </a:rPr>
              <a:t> и </a:t>
            </a:r>
            <a:r>
              <a:rPr lang="en-US" sz="2000" dirty="0" err="1">
                <a:latin typeface="Palatino Linotype" pitchFamily="18" charset="0"/>
              </a:rPr>
              <a:t>индукује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слепљивање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бактерија</a:t>
            </a:r>
            <a:r>
              <a:rPr lang="en-US" sz="2000" dirty="0">
                <a:latin typeface="Palatino Linotype" pitchFamily="18" charset="0"/>
              </a:rPr>
              <a:t> и </a:t>
            </a:r>
            <a:r>
              <a:rPr lang="en-US" sz="2000" dirty="0" err="1">
                <a:latin typeface="Palatino Linotype" pitchFamily="18" charset="0"/>
              </a:rPr>
              <a:t>тако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убрзава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њихову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елиминацију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гутањем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или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искашљавањем</a:t>
            </a:r>
            <a:r>
              <a:rPr lang="en-US" sz="2000" dirty="0">
                <a:latin typeface="Palatino Linotype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Content Placeholder 2"/>
          <p:cNvSpPr>
            <a:spLocks noGrp="1"/>
          </p:cNvSpPr>
          <p:nvPr>
            <p:ph idx="1"/>
          </p:nvPr>
        </p:nvSpPr>
        <p:spPr>
          <a:xfrm>
            <a:off x="611188" y="981075"/>
            <a:ext cx="8424862" cy="5111750"/>
          </a:xfrm>
        </p:spPr>
        <p:txBody>
          <a:bodyPr/>
          <a:lstStyle/>
          <a:p>
            <a:pPr algn="r">
              <a:buFont typeface="Arial" charset="0"/>
              <a:buNone/>
            </a:pPr>
            <a:r>
              <a:rPr lang="en-US" sz="2100" dirty="0" err="1">
                <a:solidFill>
                  <a:srgbClr val="FF0000"/>
                </a:solidFill>
                <a:latin typeface="Palatino Linotype" pitchFamily="18" charset="0"/>
              </a:rPr>
              <a:t>Пљувачна</a:t>
            </a:r>
            <a:r>
              <a:rPr lang="en-US" sz="21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2100" dirty="0" err="1">
                <a:solidFill>
                  <a:srgbClr val="FF0000"/>
                </a:solidFill>
                <a:latin typeface="Palatino Linotype" pitchFamily="18" charset="0"/>
              </a:rPr>
              <a:t>пероксидаза</a:t>
            </a:r>
            <a:r>
              <a:rPr lang="en-US" sz="21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је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ензим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пљувачке</a:t>
            </a:r>
            <a:r>
              <a:rPr lang="en-US" sz="2100" dirty="0">
                <a:latin typeface="Palatino Linotype" pitchFamily="18" charset="0"/>
              </a:rPr>
              <a:t>. </a:t>
            </a:r>
            <a:r>
              <a:rPr lang="en-US" sz="2100" dirty="0" err="1">
                <a:latin typeface="Palatino Linotype" pitchFamily="18" charset="0"/>
              </a:rPr>
              <a:t>Продукују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је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пљувачне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жлезде</a:t>
            </a:r>
            <a:r>
              <a:rPr lang="en-US" sz="2100" dirty="0">
                <a:latin typeface="Palatino Linotype" pitchFamily="18" charset="0"/>
              </a:rPr>
              <a:t>, </a:t>
            </a:r>
            <a:r>
              <a:rPr lang="en-US" sz="2100" dirty="0" err="1">
                <a:latin typeface="Palatino Linotype" pitchFamily="18" charset="0"/>
              </a:rPr>
              <a:t>као</a:t>
            </a:r>
            <a:r>
              <a:rPr lang="en-US" sz="2100" dirty="0">
                <a:latin typeface="Palatino Linotype" pitchFamily="18" charset="0"/>
              </a:rPr>
              <a:t> и </a:t>
            </a:r>
            <a:r>
              <a:rPr lang="en-US" sz="2100" dirty="0" err="1">
                <a:latin typeface="Palatino Linotype" pitchFamily="18" charset="0"/>
              </a:rPr>
              <a:t>полиморфонуклеарни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леукоцити</a:t>
            </a:r>
            <a:r>
              <a:rPr lang="en-US" sz="2100" dirty="0">
                <a:latin typeface="Palatino Linotype" pitchFamily="18" charset="0"/>
              </a:rPr>
              <a:t> </a:t>
            </a:r>
          </a:p>
          <a:p>
            <a:pPr algn="r">
              <a:buFont typeface="Arial" charset="0"/>
              <a:buNone/>
            </a:pPr>
            <a:endParaRPr lang="en-US" sz="2100" dirty="0">
              <a:latin typeface="Palatino Linotype" pitchFamily="18" charset="0"/>
            </a:endParaRPr>
          </a:p>
          <a:p>
            <a:pPr algn="r">
              <a:buFont typeface="Arial" charset="0"/>
              <a:buNone/>
            </a:pPr>
            <a:r>
              <a:rPr lang="en-US" sz="2100" dirty="0" err="1">
                <a:latin typeface="Palatino Linotype" pitchFamily="18" charset="0"/>
              </a:rPr>
              <a:t>Катализује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реакцију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између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sr-Latn-CS" sz="2100" dirty="0">
                <a:latin typeface="Palatino Linotype" pitchFamily="18" charset="0"/>
              </a:rPr>
              <a:t>H</a:t>
            </a:r>
            <a:r>
              <a:rPr lang="sr-Latn-CS" sz="2100" baseline="-25000" dirty="0">
                <a:latin typeface="Palatino Linotype" pitchFamily="18" charset="0"/>
              </a:rPr>
              <a:t>2</a:t>
            </a:r>
            <a:r>
              <a:rPr lang="sr-Latn-CS" sz="2100" dirty="0">
                <a:latin typeface="Palatino Linotype" pitchFamily="18" charset="0"/>
              </a:rPr>
              <a:t>O</a:t>
            </a:r>
            <a:r>
              <a:rPr lang="sr-Latn-CS" sz="2100" baseline="-25000" dirty="0">
                <a:latin typeface="Palatino Linotype" pitchFamily="18" charset="0"/>
              </a:rPr>
              <a:t>2</a:t>
            </a:r>
            <a:r>
              <a:rPr lang="en-US" sz="2100" dirty="0">
                <a:latin typeface="Palatino Linotype" pitchFamily="18" charset="0"/>
              </a:rPr>
              <a:t> (</a:t>
            </a:r>
            <a:r>
              <a:rPr lang="en-US" sz="2100" dirty="0" err="1">
                <a:latin typeface="Palatino Linotype" pitchFamily="18" charset="0"/>
              </a:rPr>
              <a:t>продукт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метаболизма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бактерија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усне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дупље</a:t>
            </a:r>
            <a:r>
              <a:rPr lang="en-US" sz="2100" dirty="0">
                <a:latin typeface="Palatino Linotype" pitchFamily="18" charset="0"/>
              </a:rPr>
              <a:t>) и </a:t>
            </a:r>
            <a:r>
              <a:rPr lang="en-US" sz="2100" dirty="0" err="1">
                <a:latin typeface="Palatino Linotype" pitchFamily="18" charset="0"/>
              </a:rPr>
              <a:t>јона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тиоцијаната</a:t>
            </a:r>
            <a:r>
              <a:rPr lang="en-US" sz="2100" dirty="0">
                <a:latin typeface="Palatino Linotype" pitchFamily="18" charset="0"/>
              </a:rPr>
              <a:t>. </a:t>
            </a:r>
            <a:r>
              <a:rPr lang="en-US" sz="2100" dirty="0" err="1">
                <a:latin typeface="Palatino Linotype" pitchFamily="18" charset="0"/>
              </a:rPr>
              <a:t>Продукти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ове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реакције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су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хипотиоцијантна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киселина</a:t>
            </a:r>
            <a:r>
              <a:rPr lang="en-US" sz="2100" dirty="0">
                <a:latin typeface="Palatino Linotype" pitchFamily="18" charset="0"/>
              </a:rPr>
              <a:t> и </a:t>
            </a:r>
            <a:r>
              <a:rPr lang="en-US" sz="2100" dirty="0" err="1">
                <a:latin typeface="Palatino Linotype" pitchFamily="18" charset="0"/>
              </a:rPr>
              <a:t>хипотиоцијанати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који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solidFill>
                  <a:srgbClr val="FF0000"/>
                </a:solidFill>
                <a:latin typeface="Palatino Linotype" pitchFamily="18" charset="0"/>
              </a:rPr>
              <a:t>блокирају</a:t>
            </a:r>
            <a:r>
              <a:rPr lang="en-US" sz="21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2100" dirty="0" err="1">
                <a:solidFill>
                  <a:srgbClr val="FF0000"/>
                </a:solidFill>
                <a:latin typeface="Palatino Linotype" pitchFamily="18" charset="0"/>
              </a:rPr>
              <a:t>активност</a:t>
            </a:r>
            <a:r>
              <a:rPr lang="en-US" sz="21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2100" dirty="0" err="1">
                <a:solidFill>
                  <a:srgbClr val="FF0000"/>
                </a:solidFill>
                <a:latin typeface="Palatino Linotype" pitchFamily="18" charset="0"/>
              </a:rPr>
              <a:t>неких</a:t>
            </a:r>
            <a:r>
              <a:rPr lang="en-US" sz="21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2100" dirty="0" err="1">
                <a:solidFill>
                  <a:srgbClr val="FF0000"/>
                </a:solidFill>
                <a:latin typeface="Palatino Linotype" pitchFamily="18" charset="0"/>
              </a:rPr>
              <a:t>бактеријских</a:t>
            </a:r>
            <a:r>
              <a:rPr lang="en-US" sz="21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2100" dirty="0" err="1">
                <a:solidFill>
                  <a:srgbClr val="FF0000"/>
                </a:solidFill>
                <a:latin typeface="Palatino Linotype" pitchFamily="18" charset="0"/>
              </a:rPr>
              <a:t>ензима</a:t>
            </a:r>
            <a:r>
              <a:rPr lang="en-US" sz="2100" dirty="0">
                <a:latin typeface="Palatino Linotype" pitchFamily="18" charset="0"/>
              </a:rPr>
              <a:t> (</a:t>
            </a:r>
            <a:r>
              <a:rPr lang="en-US" sz="2100" dirty="0" err="1">
                <a:latin typeface="Palatino Linotype" pitchFamily="18" charset="0"/>
              </a:rPr>
              <a:t>алдолазa</a:t>
            </a:r>
            <a:r>
              <a:rPr lang="en-US" sz="2100" dirty="0">
                <a:latin typeface="Palatino Linotype" pitchFamily="18" charset="0"/>
              </a:rPr>
              <a:t>, </a:t>
            </a:r>
            <a:r>
              <a:rPr lang="en-US" sz="2100" dirty="0" err="1">
                <a:latin typeface="Palatino Linotype" pitchFamily="18" charset="0"/>
              </a:rPr>
              <a:t>пируват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киназa</a:t>
            </a:r>
            <a:r>
              <a:rPr lang="en-US" sz="2100" dirty="0">
                <a:latin typeface="Palatino Linotype" pitchFamily="18" charset="0"/>
              </a:rPr>
              <a:t>...) </a:t>
            </a:r>
          </a:p>
          <a:p>
            <a:endParaRPr lang="en-US" sz="2100" dirty="0">
              <a:latin typeface="Palatino Linotype" pitchFamily="18" charset="0"/>
            </a:endParaRPr>
          </a:p>
          <a:p>
            <a:pPr algn="r">
              <a:buFont typeface="Arial" charset="0"/>
              <a:buNone/>
            </a:pPr>
            <a:r>
              <a:rPr lang="en-US" sz="2100" dirty="0" err="1">
                <a:latin typeface="Palatino Linotype" pitchFamily="18" charset="0"/>
              </a:rPr>
              <a:t>Испољава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solidFill>
                  <a:srgbClr val="FF0000"/>
                </a:solidFill>
                <a:latin typeface="Palatino Linotype" pitchFamily="18" charset="0"/>
              </a:rPr>
              <a:t>антибактеријско</a:t>
            </a:r>
            <a:r>
              <a:rPr lang="en-US" sz="21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2100" dirty="0" err="1">
                <a:solidFill>
                  <a:srgbClr val="FF0000"/>
                </a:solidFill>
                <a:latin typeface="Palatino Linotype" pitchFamily="18" charset="0"/>
              </a:rPr>
              <a:t>дејство</a:t>
            </a:r>
            <a:r>
              <a:rPr lang="en-US" sz="21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на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многе</a:t>
            </a:r>
            <a:r>
              <a:rPr lang="en-US" sz="2100" dirty="0">
                <a:latin typeface="Palatino Linotype" pitchFamily="18" charset="0"/>
              </a:rPr>
              <a:t> Gram-</a:t>
            </a:r>
            <a:r>
              <a:rPr lang="en-US" sz="2100" dirty="0" err="1">
                <a:latin typeface="Palatino Linotype" pitchFamily="18" charset="0"/>
              </a:rPr>
              <a:t>позитивне</a:t>
            </a:r>
            <a:r>
              <a:rPr lang="en-US" sz="2100" dirty="0">
                <a:latin typeface="Palatino Linotype" pitchFamily="18" charset="0"/>
              </a:rPr>
              <a:t> (</a:t>
            </a:r>
            <a:r>
              <a:rPr lang="sr-Latn-CS" sz="2100" i="1" dirty="0">
                <a:latin typeface="Palatino Linotype" pitchFamily="18" charset="0"/>
              </a:rPr>
              <a:t>S. mutans</a:t>
            </a:r>
            <a:r>
              <a:rPr lang="en-US" sz="2100" dirty="0">
                <a:latin typeface="Palatino Linotype" pitchFamily="18" charset="0"/>
              </a:rPr>
              <a:t>), </a:t>
            </a:r>
            <a:r>
              <a:rPr lang="en-US" sz="2100" dirty="0" err="1">
                <a:latin typeface="Palatino Linotype" pitchFamily="18" charset="0"/>
              </a:rPr>
              <a:t>као</a:t>
            </a:r>
            <a:r>
              <a:rPr lang="en-US" sz="2100" dirty="0">
                <a:latin typeface="Palatino Linotype" pitchFamily="18" charset="0"/>
              </a:rPr>
              <a:t> и Gram-</a:t>
            </a:r>
            <a:r>
              <a:rPr lang="en-US" sz="2100" dirty="0" err="1">
                <a:latin typeface="Palatino Linotype" pitchFamily="18" charset="0"/>
              </a:rPr>
              <a:t>негативне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бактерије</a:t>
            </a:r>
            <a:r>
              <a:rPr lang="en-US" sz="2100" dirty="0">
                <a:latin typeface="Palatino Linotype" pitchFamily="18" charset="0"/>
              </a:rPr>
              <a:t> (</a:t>
            </a:r>
            <a:r>
              <a:rPr lang="sr-Latn-CS" sz="2100" i="1" dirty="0">
                <a:latin typeface="Palatino Linotype" pitchFamily="18" charset="0"/>
              </a:rPr>
              <a:t>Prevotela, F. nucleatum, A. actinomycetemcomitans</a:t>
            </a:r>
            <a:r>
              <a:rPr lang="en-US" sz="2100" dirty="0">
                <a:latin typeface="Palatino Linotype" pitchFamily="18" charset="0"/>
              </a:rPr>
              <a:t>)</a:t>
            </a:r>
          </a:p>
          <a:p>
            <a:pPr algn="r">
              <a:buFont typeface="Arial" charset="0"/>
              <a:buNone/>
            </a:pPr>
            <a:endParaRPr lang="sr-Latn-CS" sz="2100" dirty="0">
              <a:latin typeface="Palatino Linotype" pitchFamily="18" charset="0"/>
            </a:endParaRPr>
          </a:p>
          <a:p>
            <a:pPr algn="r">
              <a:buFont typeface="Arial" charset="0"/>
              <a:buNone/>
            </a:pPr>
            <a:r>
              <a:rPr lang="en-US" sz="2100" dirty="0" err="1">
                <a:latin typeface="Palatino Linotype" pitchFamily="18" charset="0"/>
              </a:rPr>
              <a:t>Ефикасно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solidFill>
                  <a:srgbClr val="FF0000"/>
                </a:solidFill>
                <a:latin typeface="Palatino Linotype" pitchFamily="18" charset="0"/>
              </a:rPr>
              <a:t>уклања</a:t>
            </a:r>
            <a:r>
              <a:rPr lang="en-US" sz="21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sr-Latn-CS" sz="2100" dirty="0">
                <a:solidFill>
                  <a:srgbClr val="FF0000"/>
                </a:solidFill>
                <a:latin typeface="Palatino Linotype" pitchFamily="18" charset="0"/>
              </a:rPr>
              <a:t>H</a:t>
            </a:r>
            <a:r>
              <a:rPr lang="sr-Latn-CS" sz="2100" baseline="-25000" dirty="0">
                <a:solidFill>
                  <a:srgbClr val="FF0000"/>
                </a:solidFill>
                <a:latin typeface="Palatino Linotype" pitchFamily="18" charset="0"/>
              </a:rPr>
              <a:t>2</a:t>
            </a:r>
            <a:r>
              <a:rPr lang="sr-Latn-CS" sz="2100" dirty="0">
                <a:solidFill>
                  <a:srgbClr val="FF0000"/>
                </a:solidFill>
                <a:latin typeface="Palatino Linotype" pitchFamily="18" charset="0"/>
              </a:rPr>
              <a:t>O</a:t>
            </a:r>
            <a:r>
              <a:rPr lang="sr-Latn-CS" sz="2100" baseline="-25000" dirty="0">
                <a:solidFill>
                  <a:srgbClr val="FF0000"/>
                </a:solidFill>
                <a:latin typeface="Palatino Linotype" pitchFamily="18" charset="0"/>
              </a:rPr>
              <a:t>2</a:t>
            </a:r>
            <a:r>
              <a:rPr lang="en-US" sz="2100" baseline="-250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21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2100" dirty="0" err="1">
                <a:solidFill>
                  <a:srgbClr val="FF0000"/>
                </a:solidFill>
                <a:latin typeface="Palatino Linotype" pitchFamily="18" charset="0"/>
              </a:rPr>
              <a:t>из</a:t>
            </a:r>
            <a:r>
              <a:rPr lang="en-US" sz="21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2100" dirty="0" err="1">
                <a:solidFill>
                  <a:srgbClr val="FF0000"/>
                </a:solidFill>
                <a:latin typeface="Palatino Linotype" pitchFamily="18" charset="0"/>
              </a:rPr>
              <a:t>усне</a:t>
            </a:r>
            <a:r>
              <a:rPr lang="en-US" sz="21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2100" dirty="0" err="1">
                <a:solidFill>
                  <a:srgbClr val="FF0000"/>
                </a:solidFill>
                <a:latin typeface="Palatino Linotype" pitchFamily="18" charset="0"/>
              </a:rPr>
              <a:t>дупље</a:t>
            </a:r>
            <a:r>
              <a:rPr lang="en-US" sz="21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2100" dirty="0">
                <a:latin typeface="Palatino Linotype" pitchFamily="18" charset="0"/>
              </a:rPr>
              <a:t>и </a:t>
            </a:r>
            <a:r>
              <a:rPr lang="en-US" sz="2100" dirty="0" err="1">
                <a:latin typeface="Palatino Linotype" pitchFamily="18" charset="0"/>
              </a:rPr>
              <a:t>тако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спречава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оксидативно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оштећење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меког</a:t>
            </a:r>
            <a:r>
              <a:rPr lang="en-US" sz="2100" dirty="0">
                <a:latin typeface="Palatino Linotype" pitchFamily="18" charset="0"/>
              </a:rPr>
              <a:t> </a:t>
            </a:r>
            <a:r>
              <a:rPr lang="en-US" sz="2100" dirty="0" err="1">
                <a:latin typeface="Palatino Linotype" pitchFamily="18" charset="0"/>
              </a:rPr>
              <a:t>ткива</a:t>
            </a:r>
            <a:r>
              <a:rPr lang="en-US" sz="2100" dirty="0">
                <a:latin typeface="Palatino Linotype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0350"/>
            <a:ext cx="8229600" cy="5865813"/>
          </a:xfrm>
        </p:spPr>
        <p:txBody>
          <a:bodyPr/>
          <a:lstStyle/>
          <a:p>
            <a:pPr marL="0" indent="0" algn="ctr">
              <a:buFont typeface="Arial" charset="0"/>
              <a:buNone/>
              <a:defRPr/>
            </a:pPr>
            <a:r>
              <a:rPr lang="sr-Cyrl-RS" sz="2300" dirty="0">
                <a:solidFill>
                  <a:srgbClr val="FF0000"/>
                </a:solidFill>
                <a:latin typeface="Palatino Linotype" pitchFamily="18" charset="0"/>
              </a:rPr>
              <a:t>Лактоферин</a:t>
            </a:r>
            <a:r>
              <a:rPr lang="sr-Cyrl-RS" sz="2300" dirty="0">
                <a:latin typeface="Palatino Linotype" pitchFamily="18" charset="0"/>
              </a:rPr>
              <a:t> је гликопротеин који везује гвожђе из ацинусних и епителних ћелија, као и фагоцита </a:t>
            </a:r>
          </a:p>
          <a:p>
            <a:pPr marL="0" indent="0">
              <a:buFont typeface="Arial" charset="0"/>
              <a:buNone/>
              <a:defRPr/>
            </a:pPr>
            <a:endParaRPr lang="sr-Cyrl-RS" sz="2300" dirty="0">
              <a:latin typeface="Palatino Linotype" pitchFamily="18" charset="0"/>
            </a:endParaRPr>
          </a:p>
          <a:p>
            <a:pPr marL="0" indent="0">
              <a:buFont typeface="Arial" charset="0"/>
              <a:buNone/>
              <a:defRPr/>
            </a:pPr>
            <a:endParaRPr lang="sr-Cyrl-RS" sz="2300" dirty="0">
              <a:latin typeface="Palatino Linotype" pitchFamily="18" charset="0"/>
            </a:endParaRPr>
          </a:p>
          <a:p>
            <a:pPr algn="ctr">
              <a:buFont typeface="Arial" charset="0"/>
              <a:buNone/>
              <a:defRPr/>
            </a:pPr>
            <a:r>
              <a:rPr lang="sr-Cyrl-RS" sz="2300" dirty="0">
                <a:latin typeface="Palatino Linotype" pitchFamily="18" charset="0"/>
              </a:rPr>
              <a:t>Лактоферин је </a:t>
            </a:r>
            <a:r>
              <a:rPr lang="sr-Cyrl-RS" sz="2300" dirty="0">
                <a:solidFill>
                  <a:srgbClr val="FF0000"/>
                </a:solidFill>
                <a:latin typeface="Palatino Linotype" pitchFamily="18" charset="0"/>
              </a:rPr>
              <a:t>значајна компонента неспецифичне антимикробне заштите слузница </a:t>
            </a:r>
            <a:r>
              <a:rPr lang="sr-Cyrl-RS" sz="2300" dirty="0">
                <a:latin typeface="Palatino Linotype" pitchFamily="18" charset="0"/>
              </a:rPr>
              <a:t>јер испољава </a:t>
            </a:r>
            <a:r>
              <a:rPr lang="sr-Cyrl-RS" sz="2300" dirty="0">
                <a:solidFill>
                  <a:srgbClr val="FF0000"/>
                </a:solidFill>
                <a:latin typeface="Palatino Linotype" pitchFamily="18" charset="0"/>
              </a:rPr>
              <a:t>бактерицидно</a:t>
            </a:r>
            <a:r>
              <a:rPr lang="sr-Cyrl-RS" sz="2300" dirty="0">
                <a:latin typeface="Palatino Linotype" pitchFamily="18" charset="0"/>
              </a:rPr>
              <a:t> и </a:t>
            </a:r>
            <a:r>
              <a:rPr lang="sr-Cyrl-RS" sz="2300" dirty="0">
                <a:solidFill>
                  <a:srgbClr val="FF0000"/>
                </a:solidFill>
                <a:latin typeface="Palatino Linotype" pitchFamily="18" charset="0"/>
              </a:rPr>
              <a:t>бактериостатско дејство </a:t>
            </a:r>
            <a:r>
              <a:rPr lang="sr-Cyrl-RS" sz="2300" dirty="0">
                <a:latin typeface="Palatino Linotype" pitchFamily="18" charset="0"/>
              </a:rPr>
              <a:t>на </a:t>
            </a:r>
            <a:r>
              <a:rPr lang="sr-Latn-RS" sz="2300" i="1" dirty="0">
                <a:latin typeface="Palatino Linotype" pitchFamily="18" charset="0"/>
              </a:rPr>
              <a:t>Gram</a:t>
            </a:r>
            <a:r>
              <a:rPr lang="en-US" sz="2300" dirty="0">
                <a:latin typeface="Palatino Linotype" pitchFamily="18" charset="0"/>
              </a:rPr>
              <a:t> </a:t>
            </a:r>
            <a:r>
              <a:rPr lang="sr-Cyrl-RS" sz="2300" dirty="0">
                <a:latin typeface="Palatino Linotype" pitchFamily="18" charset="0"/>
              </a:rPr>
              <a:t>позитивне и </a:t>
            </a:r>
            <a:r>
              <a:rPr lang="sr-Latn-RS" sz="2300" i="1" dirty="0">
                <a:latin typeface="Palatino Linotype" pitchFamily="18" charset="0"/>
              </a:rPr>
              <a:t>Gram</a:t>
            </a:r>
            <a:r>
              <a:rPr lang="en-US" sz="2300" dirty="0">
                <a:latin typeface="Palatino Linotype" pitchFamily="18" charset="0"/>
              </a:rPr>
              <a:t> </a:t>
            </a:r>
            <a:r>
              <a:rPr lang="sr-Cyrl-RS" sz="2300" dirty="0">
                <a:latin typeface="Palatino Linotype" pitchFamily="18" charset="0"/>
              </a:rPr>
              <a:t>негативне бактерије:</a:t>
            </a:r>
          </a:p>
          <a:p>
            <a:pPr algn="ctr">
              <a:buFont typeface="Arial" charset="0"/>
              <a:buNone/>
              <a:defRPr/>
            </a:pPr>
            <a:endParaRPr lang="sr-Cyrl-RS" sz="2300" dirty="0">
              <a:latin typeface="Palatino Linotype" pitchFamily="18" charset="0"/>
            </a:endParaRPr>
          </a:p>
          <a:p>
            <a:pPr algn="ctr">
              <a:buFont typeface="Arial" charset="0"/>
              <a:buNone/>
              <a:defRPr/>
            </a:pPr>
            <a:endParaRPr lang="sr-Cyrl-RS" sz="2300" dirty="0">
              <a:latin typeface="Palatino Linotype" pitchFamily="18" charset="0"/>
            </a:endParaRPr>
          </a:p>
          <a:p>
            <a:pPr algn="ctr">
              <a:buFont typeface="Arial" charset="0"/>
              <a:buNone/>
              <a:defRPr/>
            </a:pPr>
            <a:r>
              <a:rPr lang="sr-Cyrl-RS" sz="2000" dirty="0">
                <a:latin typeface="Palatino Linotype" pitchFamily="18" charset="0"/>
              </a:rPr>
              <a:t>- инхибира раст бактерија тако што </a:t>
            </a:r>
            <a:r>
              <a:rPr lang="sr-Cyrl-RS" sz="2000" dirty="0">
                <a:solidFill>
                  <a:srgbClr val="FF0000"/>
                </a:solidFill>
                <a:latin typeface="Palatino Linotype" pitchFamily="18" charset="0"/>
              </a:rPr>
              <a:t>везује секвестрирано и слободно гвожђе</a:t>
            </a:r>
            <a:r>
              <a:rPr lang="sr-Cyrl-RS" sz="2000" dirty="0">
                <a:latin typeface="Palatino Linotype" pitchFamily="18" charset="0"/>
              </a:rPr>
              <a:t> па га чини недоступним за бактерије што за последицу има њихов смањен раст и размножавање</a:t>
            </a:r>
          </a:p>
          <a:p>
            <a:pPr algn="ctr">
              <a:buFont typeface="Arial" charset="0"/>
              <a:buNone/>
              <a:defRPr/>
            </a:pPr>
            <a:r>
              <a:rPr lang="sr-Cyrl-RS" sz="2000" dirty="0">
                <a:latin typeface="Palatino Linotype" pitchFamily="18" charset="0"/>
              </a:rPr>
              <a:t>- </a:t>
            </a:r>
            <a:r>
              <a:rPr lang="sr-Cyrl-RS" sz="2000" dirty="0">
                <a:solidFill>
                  <a:srgbClr val="FF0000"/>
                </a:solidFill>
                <a:latin typeface="Palatino Linotype" pitchFamily="18" charset="0"/>
              </a:rPr>
              <a:t>бактериоцидно дејство </a:t>
            </a:r>
            <a:r>
              <a:rPr lang="sr-Cyrl-RS" sz="2000" dirty="0">
                <a:latin typeface="Palatino Linotype" pitchFamily="18" charset="0"/>
              </a:rPr>
              <a:t>подразумева директну интеракцију са ћелијским зидом бактерија нарушавајући његов инегритет</a:t>
            </a:r>
          </a:p>
          <a:p>
            <a:pPr algn="ctr">
              <a:buFont typeface="Arial" charset="0"/>
              <a:buNone/>
              <a:defRPr/>
            </a:pPr>
            <a:r>
              <a:rPr lang="sr-Cyrl-RS" sz="2000" dirty="0">
                <a:latin typeface="Palatino Linotype" pitchFamily="18" charset="0"/>
              </a:rPr>
              <a:t>- </a:t>
            </a:r>
            <a:r>
              <a:rPr lang="sr-Cyrl-RS" sz="2000" dirty="0">
                <a:solidFill>
                  <a:srgbClr val="FF0000"/>
                </a:solidFill>
                <a:latin typeface="Palatino Linotype" pitchFamily="18" charset="0"/>
              </a:rPr>
              <a:t>омета адхезију </a:t>
            </a:r>
            <a:r>
              <a:rPr lang="sr-Cyrl-RS" sz="2000" dirty="0">
                <a:latin typeface="Palatino Linotype" pitchFamily="18" charset="0"/>
              </a:rPr>
              <a:t>бактерија 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288" y="333375"/>
            <a:ext cx="8569325" cy="6119813"/>
          </a:xfrm>
        </p:spPr>
        <p:txBody>
          <a:bodyPr/>
          <a:lstStyle/>
          <a:p>
            <a:pPr>
              <a:defRPr/>
            </a:pPr>
            <a:r>
              <a:rPr lang="sr-Cyrl-RS" sz="2000" dirty="0">
                <a:solidFill>
                  <a:srgbClr val="FF0000"/>
                </a:solidFill>
                <a:latin typeface="Palatino Linotype" pitchFamily="18" charset="0"/>
              </a:rPr>
              <a:t>Хистатини</a:t>
            </a:r>
            <a:r>
              <a:rPr lang="sr-Cyrl-RS" sz="2000" dirty="0">
                <a:latin typeface="Palatino Linotype" pitchFamily="18" charset="0"/>
              </a:rPr>
              <a:t> су фамилија протеина пљувачке, познати су и као протеини богати хистидином.  Главни извор хистатина су пљувачне жлезде. Укупно има 12 чланова хистатина. </a:t>
            </a:r>
            <a:r>
              <a:rPr lang="sr-Cyrl-RS" sz="2000" dirty="0">
                <a:solidFill>
                  <a:srgbClr val="FF0000"/>
                </a:solidFill>
                <a:latin typeface="Palatino Linotype" pitchFamily="18" charset="0"/>
              </a:rPr>
              <a:t>Хистатин 5</a:t>
            </a:r>
            <a:r>
              <a:rPr lang="sr-Cyrl-RS" sz="2000" dirty="0">
                <a:latin typeface="Palatino Linotype" pitchFamily="18" charset="0"/>
              </a:rPr>
              <a:t> је главни  представник ове фамилије протеина у пљувачци</a:t>
            </a:r>
          </a:p>
          <a:p>
            <a:pPr>
              <a:defRPr/>
            </a:pPr>
            <a:endParaRPr lang="sr-Cyrl-RS" sz="2200" dirty="0">
              <a:latin typeface="Palatino Linotype" pitchFamily="18" charset="0"/>
            </a:endParaRPr>
          </a:p>
          <a:p>
            <a:pPr>
              <a:defRPr/>
            </a:pPr>
            <a:endParaRPr lang="sr-Cyrl-RS" sz="2200" dirty="0">
              <a:latin typeface="Palatino Linotype" pitchFamily="18" charset="0"/>
            </a:endParaRPr>
          </a:p>
          <a:p>
            <a:pPr algn="ctr">
              <a:buFont typeface="Arial" charset="0"/>
              <a:buNone/>
              <a:defRPr/>
            </a:pPr>
            <a:r>
              <a:rPr lang="sr-Cyrl-RS" sz="2200" dirty="0">
                <a:latin typeface="Palatino Linotype" pitchFamily="18" charset="0"/>
              </a:rPr>
              <a:t>Хистатини су укључени у различите биолошке процесе у усној дупљи:</a:t>
            </a:r>
          </a:p>
          <a:p>
            <a:pPr algn="ctr">
              <a:buFont typeface="Arial" charset="0"/>
              <a:buNone/>
              <a:defRPr/>
            </a:pPr>
            <a:endParaRPr lang="sr-Cyrl-RS" sz="2200" dirty="0">
              <a:latin typeface="Palatino Linotype" pitchFamily="18" charset="0"/>
            </a:endParaRPr>
          </a:p>
          <a:p>
            <a:pPr algn="ctr">
              <a:buFont typeface="Arial" charset="0"/>
              <a:buNone/>
              <a:defRPr/>
            </a:pPr>
            <a:endParaRPr lang="sr-Cyrl-RS" sz="2200" dirty="0">
              <a:latin typeface="Palatino Linotype" pitchFamily="18" charset="0"/>
            </a:endParaRPr>
          </a:p>
          <a:p>
            <a:pPr marL="1163638" indent="-179388">
              <a:buFont typeface="Arial" charset="0"/>
              <a:buNone/>
              <a:defRPr/>
            </a:pPr>
            <a:r>
              <a:rPr lang="sr-Cyrl-RS" sz="1900" dirty="0">
                <a:latin typeface="Palatino Linotype" pitchFamily="18" charset="0"/>
              </a:rPr>
              <a:t>-  играју улогу у </a:t>
            </a:r>
            <a:r>
              <a:rPr lang="sr-Cyrl-RS" sz="1900" dirty="0">
                <a:solidFill>
                  <a:srgbClr val="FF0000"/>
                </a:solidFill>
                <a:latin typeface="Palatino Linotype" pitchFamily="18" charset="0"/>
              </a:rPr>
              <a:t>формирању пљувачне пеликле</a:t>
            </a:r>
            <a:endParaRPr lang="sr-Cyrl-RS" sz="1900" dirty="0">
              <a:latin typeface="Palatino Linotype" pitchFamily="18" charset="0"/>
            </a:endParaRPr>
          </a:p>
          <a:p>
            <a:pPr marL="1163638" indent="-179388">
              <a:buFont typeface="Arial" charset="0"/>
              <a:buNone/>
              <a:defRPr/>
            </a:pPr>
            <a:r>
              <a:rPr lang="sr-Cyrl-RS" sz="1900" dirty="0">
                <a:latin typeface="Palatino Linotype" pitchFamily="18" charset="0"/>
              </a:rPr>
              <a:t>-  везују поједине јоне метала и токсичних полифенола у пљувачци</a:t>
            </a:r>
          </a:p>
          <a:p>
            <a:pPr marL="1163638" indent="-179388">
              <a:buFont typeface="Arial" charset="0"/>
              <a:buNone/>
              <a:defRPr/>
            </a:pPr>
            <a:r>
              <a:rPr lang="sr-Cyrl-RS" sz="1900" dirty="0">
                <a:latin typeface="Palatino Linotype" pitchFamily="18" charset="0"/>
              </a:rPr>
              <a:t>-  </a:t>
            </a:r>
            <a:r>
              <a:rPr lang="sr-Cyrl-RS" sz="1900" dirty="0">
                <a:solidFill>
                  <a:srgbClr val="FF0000"/>
                </a:solidFill>
                <a:latin typeface="Palatino Linotype" pitchFamily="18" charset="0"/>
              </a:rPr>
              <a:t>делују антифунгицидно </a:t>
            </a:r>
            <a:r>
              <a:rPr lang="sr-Cyrl-RS" sz="1900" dirty="0">
                <a:latin typeface="Palatino Linotype" pitchFamily="18" charset="0"/>
              </a:rPr>
              <a:t>(</a:t>
            </a:r>
            <a:r>
              <a:rPr lang="en-US" sz="1900" i="1" dirty="0">
                <a:latin typeface="Palatino Linotype" pitchFamily="18" charset="0"/>
              </a:rPr>
              <a:t>Candida</a:t>
            </a:r>
            <a:r>
              <a:rPr lang="sr-Cyrl-RS" sz="1900" i="1" dirty="0">
                <a:latin typeface="Palatino Linotype" pitchFamily="18" charset="0"/>
              </a:rPr>
              <a:t> </a:t>
            </a:r>
            <a:r>
              <a:rPr lang="en-US" sz="1900" i="1" dirty="0" err="1">
                <a:latin typeface="Palatino Linotype" pitchFamily="18" charset="0"/>
              </a:rPr>
              <a:t>albicans</a:t>
            </a:r>
            <a:r>
              <a:rPr lang="sr-Cyrl-RS" sz="1900" i="1" dirty="0">
                <a:latin typeface="Palatino Linotype" pitchFamily="18" charset="0"/>
              </a:rPr>
              <a:t>)</a:t>
            </a:r>
            <a:r>
              <a:rPr lang="sr-Cyrl-RS" sz="1900" dirty="0">
                <a:latin typeface="Palatino Linotype" pitchFamily="18" charset="0"/>
              </a:rPr>
              <a:t>: инхибира респираторни ланац и стимулишу излазак АТ</a:t>
            </a:r>
            <a:r>
              <a:rPr lang="sr-Latn-CS" sz="1900" dirty="0">
                <a:latin typeface="Palatino Linotype" pitchFamily="18" charset="0"/>
              </a:rPr>
              <a:t>P</a:t>
            </a:r>
            <a:r>
              <a:rPr lang="sr-Cyrl-RS" sz="1900" dirty="0">
                <a:latin typeface="Palatino Linotype" pitchFamily="18" charset="0"/>
              </a:rPr>
              <a:t> из гљиве</a:t>
            </a:r>
          </a:p>
          <a:p>
            <a:pPr marL="1163638" indent="-179388">
              <a:buFont typeface="Arial" charset="0"/>
              <a:buNone/>
              <a:defRPr/>
            </a:pPr>
            <a:r>
              <a:rPr lang="ru-RU" sz="1900" dirty="0">
                <a:latin typeface="Palatino Linotype" pitchFamily="18" charset="0"/>
              </a:rPr>
              <a:t>-  имају и </a:t>
            </a:r>
            <a:r>
              <a:rPr lang="ru-RU" sz="1900" dirty="0">
                <a:solidFill>
                  <a:srgbClr val="FF0000"/>
                </a:solidFill>
                <a:latin typeface="Palatino Linotype" pitchFamily="18" charset="0"/>
              </a:rPr>
              <a:t>антибактеријско дејство:</a:t>
            </a:r>
            <a:r>
              <a:rPr lang="ru-RU" sz="1900" dirty="0">
                <a:latin typeface="Palatino Linotype" pitchFamily="18" charset="0"/>
              </a:rPr>
              <a:t> регулишу раст кристала хидроксиапатита и спречавају коагрегацију бактерија</a:t>
            </a:r>
            <a:endParaRPr lang="sr-Cyrl-RS" sz="1900" dirty="0">
              <a:latin typeface="Palatino Linotype" pitchFamily="18" charset="0"/>
            </a:endParaRPr>
          </a:p>
          <a:p>
            <a:pPr algn="ctr">
              <a:buFont typeface="Arial" charset="0"/>
              <a:buNone/>
              <a:defRPr/>
            </a:pPr>
            <a:endParaRPr lang="sr-Cyrl-RS" sz="1900" i="1" dirty="0">
              <a:latin typeface="Palatino Linotype" pitchFamily="18" charset="0"/>
            </a:endParaRPr>
          </a:p>
          <a:p>
            <a:pPr algn="ctr">
              <a:buFont typeface="Arial" charset="0"/>
              <a:buNone/>
              <a:defRPr/>
            </a:pPr>
            <a:endParaRPr lang="en-US" sz="1900" i="1" dirty="0">
              <a:latin typeface="Palatino Linotype" pitchFamily="18" charset="0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0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288" y="692150"/>
            <a:ext cx="8229600" cy="5329238"/>
          </a:xfrm>
        </p:spPr>
        <p:txBody>
          <a:bodyPr/>
          <a:lstStyle/>
          <a:p>
            <a:pPr>
              <a:defRPr/>
            </a:pPr>
            <a:r>
              <a:rPr lang="sr-Cyrl-RS" sz="2100" dirty="0">
                <a:solidFill>
                  <a:srgbClr val="FF0000"/>
                </a:solidFill>
                <a:latin typeface="Palatino Linotype" pitchFamily="18" charset="0"/>
              </a:rPr>
              <a:t>Цистатини</a:t>
            </a:r>
            <a:r>
              <a:rPr lang="sr-Cyrl-RS" sz="2100" dirty="0">
                <a:latin typeface="Palatino Linotype" pitchFamily="18" charset="0"/>
              </a:rPr>
              <a:t> су пептиди богати цистеином и инхибирају цистеин протеазу бактерија. Регулишу и инфламацију тако што инхибирају активност протеаза домаћина и регулишу секрецију цитокина</a:t>
            </a:r>
          </a:p>
          <a:p>
            <a:pPr>
              <a:defRPr/>
            </a:pPr>
            <a:endParaRPr lang="sr-Cyrl-RS" sz="2100" dirty="0">
              <a:latin typeface="Palatino Linotype" pitchFamily="18" charset="0"/>
            </a:endParaRPr>
          </a:p>
          <a:p>
            <a:pPr>
              <a:defRPr/>
            </a:pPr>
            <a:r>
              <a:rPr lang="en-US" sz="2100" dirty="0">
                <a:latin typeface="Palatino Linotype" pitchFamily="18" charset="0"/>
              </a:rPr>
              <a:t> </a:t>
            </a:r>
            <a:r>
              <a:rPr lang="sr-Cyrl-RS" sz="2100" dirty="0">
                <a:solidFill>
                  <a:srgbClr val="FF0000"/>
                </a:solidFill>
                <a:latin typeface="Palatino Linotype" pitchFamily="18" charset="0"/>
              </a:rPr>
              <a:t>Хромогранин А </a:t>
            </a:r>
            <a:r>
              <a:rPr lang="sr-Cyrl-RS" sz="2100" dirty="0">
                <a:latin typeface="Palatino Linotype" pitchFamily="18" charset="0"/>
              </a:rPr>
              <a:t>продукују подвиличне и подјезичне жлезде. Његовом обрадом се ослобађа вазостатин-1 са антибактеријским и антифунгицидним дејством</a:t>
            </a:r>
          </a:p>
          <a:p>
            <a:pPr>
              <a:defRPr/>
            </a:pPr>
            <a:endParaRPr lang="sr-Cyrl-RS" sz="2100" dirty="0">
              <a:latin typeface="Palatino Linotype" pitchFamily="18" charset="0"/>
            </a:endParaRPr>
          </a:p>
          <a:p>
            <a:pPr>
              <a:defRPr/>
            </a:pPr>
            <a:r>
              <a:rPr lang="sr-Cyrl-RS" sz="2100" dirty="0">
                <a:solidFill>
                  <a:srgbClr val="FF0000"/>
                </a:solidFill>
                <a:latin typeface="Palatino Linotype" pitchFamily="18" charset="0"/>
              </a:rPr>
              <a:t>Антимикробни протеини: </a:t>
            </a:r>
          </a:p>
          <a:p>
            <a:pPr indent="14288">
              <a:buFont typeface="Arial" charset="0"/>
              <a:buNone/>
              <a:defRPr/>
            </a:pPr>
            <a:r>
              <a:rPr lang="sr-Cyrl-RS" sz="2100" b="1" dirty="0">
                <a:latin typeface="Palatino Linotype" pitchFamily="18" charset="0"/>
                <a:cs typeface="Arial"/>
              </a:rPr>
              <a:t>α-</a:t>
            </a:r>
            <a:r>
              <a:rPr lang="sr-Cyrl-RS" sz="2100" b="1" dirty="0">
                <a:latin typeface="Palatino Linotype" pitchFamily="18" charset="0"/>
              </a:rPr>
              <a:t>дефензине</a:t>
            </a:r>
            <a:r>
              <a:rPr lang="sr-Latn-CS" sz="2100" b="1" dirty="0">
                <a:latin typeface="Palatino Linotype" pitchFamily="18" charset="0"/>
              </a:rPr>
              <a:t> </a:t>
            </a:r>
            <a:r>
              <a:rPr lang="sr-Cyrl-RS" sz="2100" dirty="0">
                <a:latin typeface="Palatino Linotype" pitchFamily="18" charset="0"/>
              </a:rPr>
              <a:t>продукују полиморфонуклеарни леукоцити, док </a:t>
            </a:r>
            <a:r>
              <a:rPr lang="el-GR" sz="2100" b="1" dirty="0">
                <a:latin typeface="Palatino Linotype" pitchFamily="18" charset="0"/>
                <a:cs typeface="Arial"/>
              </a:rPr>
              <a:t>β</a:t>
            </a:r>
            <a:r>
              <a:rPr lang="sr-Cyrl-RS" sz="2100" b="1" dirty="0">
                <a:latin typeface="Palatino Linotype" pitchFamily="18" charset="0"/>
                <a:cs typeface="Arial"/>
              </a:rPr>
              <a:t>-</a:t>
            </a:r>
            <a:r>
              <a:rPr lang="sr-Cyrl-RS" sz="2100" b="1" dirty="0">
                <a:latin typeface="Palatino Linotype" pitchFamily="18" charset="0"/>
              </a:rPr>
              <a:t>дефензине </a:t>
            </a:r>
            <a:r>
              <a:rPr lang="sr-Cyrl-RS" sz="2100" dirty="0">
                <a:latin typeface="Palatino Linotype" pitchFamily="18" charset="0"/>
              </a:rPr>
              <a:t>продукују епителне ћелије и леукоцити. Убијају многе </a:t>
            </a:r>
            <a:r>
              <a:rPr lang="sr-Latn-RS" sz="2100" dirty="0">
                <a:latin typeface="Palatino Linotype" pitchFamily="18" charset="0"/>
              </a:rPr>
              <a:t>Gram</a:t>
            </a:r>
            <a:r>
              <a:rPr lang="sr-Cyrl-RS" sz="2100" dirty="0">
                <a:latin typeface="Palatino Linotype" pitchFamily="18" charset="0"/>
              </a:rPr>
              <a:t>-позитивне и </a:t>
            </a:r>
            <a:r>
              <a:rPr lang="sr-Latn-RS" sz="2100" dirty="0">
                <a:latin typeface="Palatino Linotype" pitchFamily="18" charset="0"/>
              </a:rPr>
              <a:t>Gram</a:t>
            </a:r>
            <a:r>
              <a:rPr lang="sr-Cyrl-RS" sz="2100" dirty="0">
                <a:latin typeface="Palatino Linotype" pitchFamily="18" charset="0"/>
              </a:rPr>
              <a:t>- негативне бактерије, гљиве</a:t>
            </a:r>
            <a:r>
              <a:rPr lang="sr-Latn-CS" sz="2100" dirty="0">
                <a:latin typeface="Palatino Linotype" pitchFamily="18" charset="0"/>
              </a:rPr>
              <a:t> (</a:t>
            </a:r>
            <a:r>
              <a:rPr lang="sr-Latn-CS" sz="2100" i="1" dirty="0">
                <a:latin typeface="Palatino Linotype" pitchFamily="18" charset="0"/>
              </a:rPr>
              <a:t>Candida albicans</a:t>
            </a:r>
            <a:r>
              <a:rPr lang="sr-Cyrl-RS" sz="2100" dirty="0">
                <a:latin typeface="Palatino Linotype" pitchFamily="18" charset="0"/>
              </a:rPr>
              <a:t>), као и неке вирусе</a:t>
            </a:r>
            <a:r>
              <a:rPr lang="sr-Latn-CS" sz="2100" dirty="0">
                <a:latin typeface="Palatino Linotype" pitchFamily="18" charset="0"/>
              </a:rPr>
              <a:t> </a:t>
            </a:r>
            <a:r>
              <a:rPr lang="sr-Cyrl-RS" sz="2100" dirty="0">
                <a:latin typeface="Palatino Linotype" pitchFamily="18" charset="0"/>
              </a:rPr>
              <a:t>(</a:t>
            </a:r>
            <a:r>
              <a:rPr lang="sr-Latn-CS" sz="2100" i="1" dirty="0">
                <a:latin typeface="Palatino Linotype" pitchFamily="18" charset="0"/>
              </a:rPr>
              <a:t>Herpes simplex</a:t>
            </a:r>
            <a:r>
              <a:rPr lang="sr-Cyrl-RS" sz="2100" dirty="0">
                <a:latin typeface="Palatino Linotype" pitchFamily="18" charset="0"/>
              </a:rPr>
              <a:t>)</a:t>
            </a:r>
          </a:p>
          <a:p>
            <a:pPr indent="14288">
              <a:buFont typeface="Arial" charset="0"/>
              <a:buNone/>
              <a:defRPr/>
            </a:pPr>
            <a:r>
              <a:rPr lang="sr-Cyrl-RS" sz="2100" b="1" dirty="0">
                <a:latin typeface="Palatino Linotype" pitchFamily="18" charset="0"/>
              </a:rPr>
              <a:t>Кателицидин</a:t>
            </a:r>
            <a:r>
              <a:rPr lang="sr-Cyrl-RS" sz="2100" dirty="0">
                <a:latin typeface="Palatino Linotype" pitchFamily="18" charset="0"/>
              </a:rPr>
              <a:t> је присутан у пљувачним жлездама, на језику, букалној слузници и деснима. Ствара поре на мембрани микроорганизама (бактерије, гљиве, вируси, паразити) </a:t>
            </a:r>
            <a:endParaRPr lang="en-US" sz="2100" dirty="0">
              <a:latin typeface="Palatino Linotype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b="1" dirty="0" err="1">
                <a:solidFill>
                  <a:srgbClr val="FF0000"/>
                </a:solidFill>
                <a:latin typeface="Palatino Linotype" pitchFamily="18" charset="0"/>
              </a:rPr>
              <a:t>Физиолошка</a:t>
            </a:r>
            <a:r>
              <a:rPr lang="en-US" sz="3200" b="1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3200" b="1" dirty="0" err="1">
                <a:solidFill>
                  <a:srgbClr val="FF0000"/>
                </a:solidFill>
                <a:latin typeface="Palatino Linotype" pitchFamily="18" charset="0"/>
              </a:rPr>
              <a:t>микрофлора</a:t>
            </a:r>
            <a:r>
              <a:rPr lang="en-US" sz="3200" b="1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3200" b="1" dirty="0" err="1">
                <a:solidFill>
                  <a:srgbClr val="FF0000"/>
                </a:solidFill>
                <a:latin typeface="Palatino Linotype" pitchFamily="18" charset="0"/>
              </a:rPr>
              <a:t>усне</a:t>
            </a:r>
            <a:r>
              <a:rPr lang="en-US" sz="3200" b="1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3200" b="1" dirty="0" err="1">
                <a:solidFill>
                  <a:srgbClr val="FF0000"/>
                </a:solidFill>
                <a:latin typeface="Palatino Linotype" pitchFamily="18" charset="0"/>
              </a:rPr>
              <a:t>дупље</a:t>
            </a:r>
            <a:endParaRPr lang="en-US" sz="3200" b="1" dirty="0">
              <a:solidFill>
                <a:srgbClr val="FF0000"/>
              </a:solidFill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78850" cy="499745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RS" sz="22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Резидентна (стална) микрофлора </a:t>
            </a:r>
            <a:r>
              <a:rPr lang="sr-Cyrl-RS" sz="2200" dirty="0">
                <a:latin typeface="Palatino Linotype" pitchFamily="18" charset="0"/>
              </a:rPr>
              <a:t>се састоји од уобичајено присутних микроорганизама. Релативно је стабилна (не мења се по више година), и у равнотежном односу је са домаћином. Ова равнотежа у неким ситуацијама (ксеростомија или дуготрајна употреба антибиотика) може да буде поремећена</a:t>
            </a:r>
            <a:r>
              <a:rPr lang="en-US" sz="2200" dirty="0">
                <a:latin typeface="Palatino Linotype" pitchFamily="18" charset="0"/>
              </a:rPr>
              <a:t>,</a:t>
            </a:r>
            <a:r>
              <a:rPr lang="sr-Cyrl-RS" sz="2200" dirty="0">
                <a:latin typeface="Palatino Linotype" pitchFamily="18" charset="0"/>
              </a:rPr>
              <a:t> што за последицу има повећану учесталост зубног каријеса и обољења пародонцијума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sr-Cyrl-RS" sz="2200" dirty="0">
              <a:latin typeface="Palatino Linotype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RS" sz="22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Транзиторна (пролазна) микрофлора </a:t>
            </a:r>
            <a:r>
              <a:rPr lang="sr-Cyrl-RS" sz="2200" dirty="0">
                <a:latin typeface="Palatino Linotype" pitchFamily="18" charset="0"/>
              </a:rPr>
              <a:t>краткотрајно насељава усну дупљу. Микроорганизми транзиторне микрофлоре немају факторе неопходне за дужи боравак у усној дупљи, а изложени су и еколошком притиску (резидентна микрофлора спречава колонизацију ових микроооганизама)</a:t>
            </a:r>
            <a:endParaRPr lang="en-US" sz="2200" dirty="0">
              <a:latin typeface="Palatino Linotype" pitchFamily="18" charset="0"/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0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313" y="1268413"/>
            <a:ext cx="8229600" cy="3455987"/>
          </a:xfrm>
        </p:spPr>
        <p:txBody>
          <a:bodyPr/>
          <a:lstStyle/>
          <a:p>
            <a:pPr>
              <a:defRPr/>
            </a:pPr>
            <a:r>
              <a:rPr lang="sr-Cyrl-RS" sz="2800" dirty="0">
                <a:solidFill>
                  <a:srgbClr val="FF0000"/>
                </a:solidFill>
                <a:latin typeface="Palatino Linotype" pitchFamily="18" charset="0"/>
              </a:rPr>
              <a:t>Антивирусни фактори:</a:t>
            </a:r>
          </a:p>
          <a:p>
            <a:pPr>
              <a:defRPr/>
            </a:pPr>
            <a:endParaRPr lang="sr-Cyrl-RS" sz="2300" dirty="0">
              <a:solidFill>
                <a:srgbClr val="FF0000"/>
              </a:solidFill>
              <a:latin typeface="Palatino Linotype" pitchFamily="18" charset="0"/>
            </a:endParaRPr>
          </a:p>
          <a:p>
            <a:pPr indent="14288">
              <a:buFont typeface="Arial" charset="0"/>
              <a:buNone/>
              <a:defRPr/>
            </a:pPr>
            <a:r>
              <a:rPr lang="sr-Cyrl-RS" sz="2300" b="1" dirty="0">
                <a:latin typeface="Palatino Linotype" pitchFamily="18" charset="0"/>
              </a:rPr>
              <a:t>секретовани инхибитор протеазе леукоцита </a:t>
            </a:r>
            <a:r>
              <a:rPr lang="sr-Cyrl-RS" sz="2300" dirty="0">
                <a:latin typeface="Palatino Linotype" pitchFamily="18" charset="0"/>
              </a:rPr>
              <a:t>(</a:t>
            </a:r>
            <a:r>
              <a:rPr lang="en-US" sz="2300" dirty="0">
                <a:latin typeface="Palatino Linotype" pitchFamily="18" charset="0"/>
              </a:rPr>
              <a:t>SLPI</a:t>
            </a:r>
            <a:r>
              <a:rPr lang="sr-Cyrl-RS" sz="2300" dirty="0">
                <a:latin typeface="Palatino Linotype" pitchFamily="18" charset="0"/>
              </a:rPr>
              <a:t>; енгл. </a:t>
            </a:r>
            <a:r>
              <a:rPr lang="en-US" sz="2300" i="1" dirty="0" err="1">
                <a:latin typeface="Palatino Linotype" pitchFamily="18" charset="0"/>
              </a:rPr>
              <a:t>Secretory</a:t>
            </a:r>
            <a:r>
              <a:rPr lang="en-US" sz="2300" i="1" dirty="0">
                <a:latin typeface="Palatino Linotype" pitchFamily="18" charset="0"/>
              </a:rPr>
              <a:t> Leukocyte Protease</a:t>
            </a:r>
            <a:r>
              <a:rPr lang="sr-Cyrl-RS" sz="2300" i="1" dirty="0">
                <a:latin typeface="Palatino Linotype" pitchFamily="18" charset="0"/>
              </a:rPr>
              <a:t> </a:t>
            </a:r>
            <a:r>
              <a:rPr lang="en-US" sz="2300" i="1" dirty="0">
                <a:latin typeface="Palatino Linotype" pitchFamily="18" charset="0"/>
              </a:rPr>
              <a:t>Inhibitor</a:t>
            </a:r>
            <a:r>
              <a:rPr lang="en-US" sz="2300" dirty="0">
                <a:latin typeface="Palatino Linotype" pitchFamily="18" charset="0"/>
              </a:rPr>
              <a:t>)</a:t>
            </a:r>
            <a:r>
              <a:rPr lang="sr-Cyrl-RS" sz="2300" dirty="0">
                <a:latin typeface="Palatino Linotype" pitchFamily="18" charset="0"/>
              </a:rPr>
              <a:t> је инхибитор серин протеазе и смањује инфективност </a:t>
            </a:r>
            <a:r>
              <a:rPr lang="en-US" sz="2300" dirty="0">
                <a:latin typeface="Palatino Linotype" pitchFamily="18" charset="0"/>
              </a:rPr>
              <a:t>HIV</a:t>
            </a:r>
            <a:r>
              <a:rPr lang="sr-Cyrl-RS" sz="2300" dirty="0">
                <a:latin typeface="Palatino Linotype" pitchFamily="18" charset="0"/>
              </a:rPr>
              <a:t>-а, а има и бактерицидно и антифунгицидно дејство</a:t>
            </a:r>
            <a:endParaRPr lang="en-US" sz="2300" dirty="0">
              <a:latin typeface="Palatino Linotype" pitchFamily="18" charset="0"/>
            </a:endParaRPr>
          </a:p>
          <a:p>
            <a:pPr indent="14288">
              <a:buFont typeface="Arial" charset="0"/>
              <a:buNone/>
              <a:defRPr/>
            </a:pPr>
            <a:endParaRPr lang="sr-Cyrl-RS" sz="2300" dirty="0">
              <a:latin typeface="Palatino Linotype" pitchFamily="18" charset="0"/>
            </a:endParaRPr>
          </a:p>
          <a:p>
            <a:pPr indent="14288">
              <a:buFont typeface="Arial" charset="0"/>
              <a:buNone/>
              <a:defRPr/>
            </a:pPr>
            <a:r>
              <a:rPr lang="sr-Cyrl-RS" sz="2300" b="1" dirty="0">
                <a:latin typeface="Palatino Linotype" pitchFamily="18" charset="0"/>
              </a:rPr>
              <a:t>Тромбоспондин 1</a:t>
            </a:r>
            <a:r>
              <a:rPr lang="sr-Cyrl-RS" sz="2300" dirty="0">
                <a:latin typeface="Palatino Linotype" pitchFamily="18" charset="0"/>
              </a:rPr>
              <a:t> спречава везивање </a:t>
            </a:r>
            <a:r>
              <a:rPr lang="en-US" sz="2300" dirty="0">
                <a:latin typeface="Palatino Linotype" pitchFamily="18" charset="0"/>
              </a:rPr>
              <a:t>HIV</a:t>
            </a:r>
            <a:r>
              <a:rPr lang="sr-Cyrl-RS" sz="2300" dirty="0">
                <a:latin typeface="Palatino Linotype" pitchFamily="18" charset="0"/>
              </a:rPr>
              <a:t>-а за </a:t>
            </a:r>
            <a:r>
              <a:rPr lang="sr-Latn-CS" sz="2300" dirty="0">
                <a:latin typeface="Palatino Linotype" pitchFamily="18" charset="0"/>
              </a:rPr>
              <a:t>CD4</a:t>
            </a:r>
            <a:r>
              <a:rPr lang="sr-Cyrl-RS" sz="2300" dirty="0">
                <a:latin typeface="Palatino Linotype" pitchFamily="18" charset="0"/>
              </a:rPr>
              <a:t> молекул на Т лимфоцитима</a:t>
            </a:r>
            <a:endParaRPr lang="en-US" sz="2300" dirty="0">
              <a:latin typeface="Palatino Linotype" pitchFamily="18" charset="0"/>
            </a:endParaRPr>
          </a:p>
          <a:p>
            <a:pPr indent="14288">
              <a:buFont typeface="Arial" charset="0"/>
              <a:buNone/>
              <a:defRPr/>
            </a:pPr>
            <a:endParaRPr lang="sr-Cyrl-RS" sz="2300" dirty="0">
              <a:latin typeface="Palatino Linotype" pitchFamily="18" charset="0"/>
            </a:endParaRPr>
          </a:p>
          <a:p>
            <a:pPr indent="14288">
              <a:buFont typeface="Arial" charset="0"/>
              <a:buNone/>
              <a:defRPr/>
            </a:pPr>
            <a:r>
              <a:rPr lang="sr-Cyrl-RS" sz="2300" b="1" dirty="0">
                <a:latin typeface="Palatino Linotype" pitchFamily="18" charset="0"/>
              </a:rPr>
              <a:t>Протеини богати пролином </a:t>
            </a:r>
            <a:r>
              <a:rPr lang="sr-Cyrl-RS" sz="2300" dirty="0">
                <a:latin typeface="Palatino Linotype" pitchFamily="18" charset="0"/>
              </a:rPr>
              <a:t>се везују за </a:t>
            </a:r>
            <a:r>
              <a:rPr lang="sr-Latn-CS" sz="2300" dirty="0">
                <a:latin typeface="Palatino Linotype" pitchFamily="18" charset="0"/>
              </a:rPr>
              <a:t>gp120 </a:t>
            </a:r>
            <a:r>
              <a:rPr lang="sr-Cyrl-RS" sz="2300" dirty="0">
                <a:latin typeface="Palatino Linotype" pitchFamily="18" charset="0"/>
              </a:rPr>
              <a:t> и на тај начин инхибирају инфективност </a:t>
            </a:r>
            <a:r>
              <a:rPr lang="en-US" sz="2300" dirty="0">
                <a:latin typeface="Palatino Linotype" pitchFamily="18" charset="0"/>
              </a:rPr>
              <a:t>HIV</a:t>
            </a:r>
            <a:r>
              <a:rPr lang="sr-Cyrl-RS" sz="2300" dirty="0">
                <a:latin typeface="Palatino Linotype" pitchFamily="18" charset="0"/>
              </a:rPr>
              <a:t>-а </a:t>
            </a:r>
            <a:endParaRPr lang="en-US" sz="2300" dirty="0">
              <a:latin typeface="Palatino Linotype" pitchFamily="18" charset="0"/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Content Placeholder 2"/>
          <p:cNvSpPr>
            <a:spLocks noGrp="1"/>
          </p:cNvSpPr>
          <p:nvPr>
            <p:ph idx="1"/>
          </p:nvPr>
        </p:nvSpPr>
        <p:spPr>
          <a:xfrm>
            <a:off x="468313" y="2565400"/>
            <a:ext cx="8229600" cy="2232025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en-US" sz="2400" dirty="0" err="1">
                <a:latin typeface="Palatino Linotype" pitchFamily="18" charset="0"/>
              </a:rPr>
              <a:t>Пљувачка</a:t>
            </a:r>
            <a:r>
              <a:rPr lang="en-US" sz="2400" dirty="0">
                <a:latin typeface="Palatino Linotype" pitchFamily="18" charset="0"/>
              </a:rPr>
              <a:t> </a:t>
            </a:r>
            <a:r>
              <a:rPr lang="en-US" sz="2400" dirty="0" err="1">
                <a:latin typeface="Palatino Linotype" pitchFamily="18" charset="0"/>
              </a:rPr>
              <a:t>садржи</a:t>
            </a:r>
            <a:r>
              <a:rPr lang="en-US" sz="2400" dirty="0">
                <a:latin typeface="Palatino Linotype" pitchFamily="18" charset="0"/>
              </a:rPr>
              <a:t> и </a:t>
            </a:r>
            <a:r>
              <a:rPr lang="en-US" sz="2400" dirty="0" err="1">
                <a:solidFill>
                  <a:srgbClr val="FF0000"/>
                </a:solidFill>
                <a:latin typeface="Palatino Linotype" pitchFamily="18" charset="0"/>
              </a:rPr>
              <a:t>ни</a:t>
            </a:r>
            <a:r>
              <a:rPr lang="sr-Cyrl-RS" sz="2400" dirty="0">
                <a:solidFill>
                  <a:srgbClr val="FF0000"/>
                </a:solidFill>
                <a:latin typeface="Palatino Linotype" pitchFamily="18" charset="0"/>
              </a:rPr>
              <a:t>ске концентрације</a:t>
            </a:r>
            <a:r>
              <a:rPr lang="en-US" sz="2400" dirty="0">
                <a:solidFill>
                  <a:srgbClr val="FF0000"/>
                </a:solidFill>
                <a:latin typeface="Palatino Linotype" pitchFamily="18" charset="0"/>
              </a:rPr>
              <a:t> IgG, IgM </a:t>
            </a:r>
            <a:r>
              <a:rPr lang="en-US" sz="2400" dirty="0">
                <a:latin typeface="Palatino Linotype" pitchFamily="18" charset="0"/>
              </a:rPr>
              <a:t>и </a:t>
            </a:r>
            <a:r>
              <a:rPr lang="en-US" sz="2400" dirty="0" err="1">
                <a:solidFill>
                  <a:srgbClr val="FF0000"/>
                </a:solidFill>
                <a:latin typeface="Palatino Linotype" pitchFamily="18" charset="0"/>
              </a:rPr>
              <a:t>компоненте</a:t>
            </a:r>
            <a:r>
              <a:rPr lang="en-US" sz="24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Palatino Linotype" pitchFamily="18" charset="0"/>
              </a:rPr>
              <a:t>комплемента</a:t>
            </a:r>
            <a:r>
              <a:rPr lang="en-US" sz="2400" dirty="0">
                <a:latin typeface="Palatino Linotype" pitchFamily="18" charset="0"/>
              </a:rPr>
              <a:t> </a:t>
            </a:r>
            <a:r>
              <a:rPr lang="en-US" sz="2400" dirty="0" err="1">
                <a:latin typeface="Palatino Linotype" pitchFamily="18" charset="0"/>
              </a:rPr>
              <a:t>из</a:t>
            </a:r>
            <a:r>
              <a:rPr lang="en-US" sz="2400" dirty="0">
                <a:latin typeface="Palatino Linotype" pitchFamily="18" charset="0"/>
              </a:rPr>
              <a:t> </a:t>
            </a:r>
            <a:r>
              <a:rPr lang="en-US" sz="2400" dirty="0" err="1">
                <a:latin typeface="Palatino Linotype" pitchFamily="18" charset="0"/>
              </a:rPr>
              <a:t>гингивалне</a:t>
            </a:r>
            <a:r>
              <a:rPr lang="en-US" sz="2400" dirty="0">
                <a:latin typeface="Palatino Linotype" pitchFamily="18" charset="0"/>
              </a:rPr>
              <a:t> </a:t>
            </a:r>
            <a:r>
              <a:rPr lang="en-US" sz="2400" dirty="0" err="1">
                <a:latin typeface="Palatino Linotype" pitchFamily="18" charset="0"/>
              </a:rPr>
              <a:t>течности</a:t>
            </a:r>
            <a:r>
              <a:rPr lang="en-US" sz="2400" dirty="0">
                <a:latin typeface="Palatino Linotype" pitchFamily="18" charset="0"/>
              </a:rPr>
              <a:t>, </a:t>
            </a:r>
            <a:r>
              <a:rPr lang="en-US" sz="2400" dirty="0" err="1">
                <a:latin typeface="Palatino Linotype" pitchFamily="18" charset="0"/>
              </a:rPr>
              <a:t>као</a:t>
            </a:r>
            <a:r>
              <a:rPr lang="en-US" sz="2400" dirty="0">
                <a:latin typeface="Palatino Linotype" pitchFamily="18" charset="0"/>
              </a:rPr>
              <a:t> и </a:t>
            </a:r>
            <a:r>
              <a:rPr lang="en-US" sz="2400" dirty="0" err="1">
                <a:solidFill>
                  <a:srgbClr val="FF0000"/>
                </a:solidFill>
                <a:latin typeface="Palatino Linotype" pitchFamily="18" charset="0"/>
              </a:rPr>
              <a:t>калпротектин</a:t>
            </a:r>
            <a:r>
              <a:rPr lang="en-US" sz="2400" dirty="0">
                <a:latin typeface="Palatino Linotype" pitchFamily="18" charset="0"/>
              </a:rPr>
              <a:t> </a:t>
            </a:r>
            <a:r>
              <a:rPr lang="en-US" sz="2400" dirty="0" err="1">
                <a:latin typeface="Palatino Linotype" pitchFamily="18" charset="0"/>
              </a:rPr>
              <a:t>из</a:t>
            </a:r>
            <a:r>
              <a:rPr lang="en-US" sz="2400" dirty="0">
                <a:latin typeface="Palatino Linotype" pitchFamily="18" charset="0"/>
              </a:rPr>
              <a:t> </a:t>
            </a:r>
            <a:r>
              <a:rPr lang="en-US" sz="2400" dirty="0" err="1">
                <a:latin typeface="Palatino Linotype" pitchFamily="18" charset="0"/>
              </a:rPr>
              <a:t>епителних</a:t>
            </a:r>
            <a:r>
              <a:rPr lang="en-US" sz="2400" dirty="0">
                <a:latin typeface="Palatino Linotype" pitchFamily="18" charset="0"/>
              </a:rPr>
              <a:t> </a:t>
            </a:r>
            <a:r>
              <a:rPr lang="en-US" sz="2400" dirty="0" err="1">
                <a:latin typeface="Palatino Linotype" pitchFamily="18" charset="0"/>
              </a:rPr>
              <a:t>ћелија</a:t>
            </a:r>
            <a:r>
              <a:rPr lang="en-US" sz="2400" dirty="0">
                <a:latin typeface="Palatino Linotype" pitchFamily="18" charset="0"/>
              </a:rPr>
              <a:t> </a:t>
            </a:r>
            <a:r>
              <a:rPr lang="en-US" sz="2400" dirty="0" err="1">
                <a:latin typeface="Palatino Linotype" pitchFamily="18" charset="0"/>
              </a:rPr>
              <a:t>са</a:t>
            </a:r>
            <a:r>
              <a:rPr lang="en-US" sz="2400" dirty="0">
                <a:latin typeface="Palatino Linotype" pitchFamily="18" charset="0"/>
              </a:rPr>
              <a:t> </a:t>
            </a:r>
            <a:r>
              <a:rPr lang="en-US" sz="2400" dirty="0" err="1">
                <a:latin typeface="Palatino Linotype" pitchFamily="18" charset="0"/>
              </a:rPr>
              <a:t>антибактеријским</a:t>
            </a:r>
            <a:r>
              <a:rPr lang="en-US" sz="2400" dirty="0">
                <a:latin typeface="Palatino Linotype" pitchFamily="18" charset="0"/>
              </a:rPr>
              <a:t> и </a:t>
            </a:r>
            <a:r>
              <a:rPr lang="en-US" sz="2400" dirty="0" err="1">
                <a:latin typeface="Palatino Linotype" pitchFamily="18" charset="0"/>
              </a:rPr>
              <a:t>антифунгицидним</a:t>
            </a:r>
            <a:r>
              <a:rPr lang="en-US" sz="2400" dirty="0">
                <a:latin typeface="Palatino Linotype" pitchFamily="18" charset="0"/>
              </a:rPr>
              <a:t> </a:t>
            </a:r>
            <a:r>
              <a:rPr lang="en-US" sz="2400" dirty="0" err="1">
                <a:latin typeface="Palatino Linotype" pitchFamily="18" charset="0"/>
              </a:rPr>
              <a:t>дејством</a:t>
            </a:r>
            <a:endParaRPr lang="en-US" sz="2400" dirty="0">
              <a:latin typeface="Palatino Linotype" pitchFamily="18" charset="0"/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900">
                <a:solidFill>
                  <a:schemeClr val="accent1"/>
                </a:solidFill>
                <a:latin typeface="Palatino Linotype" pitchFamily="18" charset="0"/>
              </a:rPr>
              <a:t>Гингивална течност</a:t>
            </a:r>
            <a:endParaRPr lang="en-US" sz="2900">
              <a:solidFill>
                <a:schemeClr val="accent1"/>
              </a:solidFill>
            </a:endParaRPr>
          </a:p>
        </p:txBody>
      </p:sp>
      <p:sp>
        <p:nvSpPr>
          <p:cNvPr id="65539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62950" cy="5069160"/>
          </a:xfrm>
        </p:spPr>
        <p:txBody>
          <a:bodyPr/>
          <a:lstStyle/>
          <a:p>
            <a:pPr>
              <a:buClr>
                <a:schemeClr val="tx1"/>
              </a:buClr>
            </a:pPr>
            <a:r>
              <a:rPr lang="en-US" sz="2000" dirty="0" err="1">
                <a:solidFill>
                  <a:srgbClr val="FF0000"/>
                </a:solidFill>
                <a:latin typeface="Palatino Linotype" pitchFamily="18" charset="0"/>
              </a:rPr>
              <a:t>Гингивална</a:t>
            </a:r>
            <a:r>
              <a:rPr lang="en-US" sz="20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2000" dirty="0" err="1">
                <a:solidFill>
                  <a:srgbClr val="FF0000"/>
                </a:solidFill>
                <a:latin typeface="Palatino Linotype" pitchFamily="18" charset="0"/>
              </a:rPr>
              <a:t>течност</a:t>
            </a:r>
            <a:r>
              <a:rPr lang="en-US" sz="20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је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solidFill>
                  <a:srgbClr val="FF0000"/>
                </a:solidFill>
                <a:latin typeface="Palatino Linotype" pitchFamily="18" charset="0"/>
              </a:rPr>
              <a:t>трансудат</a:t>
            </a:r>
            <a:r>
              <a:rPr lang="en-US" sz="20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2000" dirty="0" err="1">
                <a:solidFill>
                  <a:srgbClr val="FF0000"/>
                </a:solidFill>
                <a:latin typeface="Palatino Linotype" pitchFamily="18" charset="0"/>
              </a:rPr>
              <a:t>серума</a:t>
            </a:r>
            <a:r>
              <a:rPr lang="en-US" sz="20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или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solidFill>
                  <a:srgbClr val="FF0000"/>
                </a:solidFill>
                <a:latin typeface="Palatino Linotype" pitchFamily="18" charset="0"/>
              </a:rPr>
              <a:t>инфлама</a:t>
            </a:r>
            <a:r>
              <a:rPr lang="sr-Cyrl-RS" sz="2000" dirty="0">
                <a:solidFill>
                  <a:srgbClr val="FF0000"/>
                </a:solidFill>
                <a:latin typeface="Palatino Linotype" pitchFamily="18" charset="0"/>
              </a:rPr>
              <a:t>цијски</a:t>
            </a:r>
            <a:r>
              <a:rPr lang="en-US" sz="20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2000" dirty="0" err="1">
                <a:solidFill>
                  <a:srgbClr val="FF0000"/>
                </a:solidFill>
                <a:latin typeface="Palatino Linotype" pitchFamily="18" charset="0"/>
              </a:rPr>
              <a:t>ексудат</a:t>
            </a:r>
            <a:r>
              <a:rPr lang="en-US" sz="20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који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се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налази</a:t>
            </a:r>
            <a:r>
              <a:rPr lang="en-US" sz="2000" dirty="0">
                <a:latin typeface="Palatino Linotype" pitchFamily="18" charset="0"/>
              </a:rPr>
              <a:t> у </a:t>
            </a:r>
            <a:r>
              <a:rPr lang="en-US" sz="2000" dirty="0" err="1">
                <a:latin typeface="Palatino Linotype" pitchFamily="18" charset="0"/>
              </a:rPr>
              <a:t>физиолошком</a:t>
            </a:r>
            <a:r>
              <a:rPr lang="en-US" sz="2000" dirty="0">
                <a:latin typeface="Palatino Linotype" pitchFamily="18" charset="0"/>
              </a:rPr>
              <a:t> (</a:t>
            </a:r>
            <a:r>
              <a:rPr lang="en-US" sz="2000" dirty="0" err="1">
                <a:latin typeface="Palatino Linotype" pitchFamily="18" charset="0"/>
              </a:rPr>
              <a:t>гингивална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пукотина</a:t>
            </a:r>
            <a:r>
              <a:rPr lang="en-US" sz="2000" dirty="0">
                <a:latin typeface="Palatino Linotype" pitchFamily="18" charset="0"/>
              </a:rPr>
              <a:t>) </a:t>
            </a:r>
            <a:r>
              <a:rPr lang="en-US" sz="2000" dirty="0" err="1">
                <a:latin typeface="Palatino Linotype" pitchFamily="18" charset="0"/>
              </a:rPr>
              <a:t>или</a:t>
            </a:r>
            <a:r>
              <a:rPr lang="en-US" sz="2000" dirty="0">
                <a:latin typeface="Palatino Linotype" pitchFamily="18" charset="0"/>
              </a:rPr>
              <a:t> у </a:t>
            </a:r>
            <a:r>
              <a:rPr lang="en-US" sz="2000" dirty="0" err="1">
                <a:latin typeface="Palatino Linotype" pitchFamily="18" charset="0"/>
              </a:rPr>
              <a:t>патолошком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простору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између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десни</a:t>
            </a:r>
            <a:r>
              <a:rPr lang="en-US" sz="2000" dirty="0">
                <a:latin typeface="Palatino Linotype" pitchFamily="18" charset="0"/>
              </a:rPr>
              <a:t> и </a:t>
            </a:r>
            <a:r>
              <a:rPr lang="en-US" sz="2000" dirty="0" err="1">
                <a:latin typeface="Palatino Linotype" pitchFamily="18" charset="0"/>
              </a:rPr>
              <a:t>зуба</a:t>
            </a:r>
            <a:r>
              <a:rPr lang="en-US" sz="2000" dirty="0">
                <a:latin typeface="Palatino Linotype" pitchFamily="18" charset="0"/>
              </a:rPr>
              <a:t> (</a:t>
            </a:r>
            <a:r>
              <a:rPr lang="en-US" sz="2000" dirty="0" err="1">
                <a:latin typeface="Palatino Linotype" pitchFamily="18" charset="0"/>
              </a:rPr>
              <a:t>гингивални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џеп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или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пародонтални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џеп</a:t>
            </a:r>
            <a:r>
              <a:rPr lang="en-US" sz="2000" dirty="0">
                <a:latin typeface="Palatino Linotype" pitchFamily="18" charset="0"/>
              </a:rPr>
              <a:t>)</a:t>
            </a:r>
          </a:p>
          <a:p>
            <a:endParaRPr lang="en-US" sz="2000" dirty="0">
              <a:latin typeface="Palatino Linotype" pitchFamily="18" charset="0"/>
            </a:endParaRPr>
          </a:p>
          <a:p>
            <a:r>
              <a:rPr lang="en-US" sz="2000" dirty="0" err="1">
                <a:latin typeface="Palatino Linotype" pitchFamily="18" charset="0"/>
              </a:rPr>
              <a:t>Поред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антитела</a:t>
            </a:r>
            <a:r>
              <a:rPr lang="en-US" sz="2000" dirty="0">
                <a:latin typeface="Palatino Linotype" pitchFamily="18" charset="0"/>
              </a:rPr>
              <a:t> (</a:t>
            </a:r>
            <a:r>
              <a:rPr lang="en-US" sz="2000" dirty="0" err="1">
                <a:solidFill>
                  <a:srgbClr val="FF0000"/>
                </a:solidFill>
                <a:latin typeface="Palatino Linotype" pitchFamily="18" charset="0"/>
              </a:rPr>
              <a:t>IgG</a:t>
            </a:r>
            <a:r>
              <a:rPr lang="en-US" sz="2000" dirty="0">
                <a:solidFill>
                  <a:srgbClr val="FF0000"/>
                </a:solidFill>
                <a:latin typeface="Palatino Linotype" pitchFamily="18" charset="0"/>
              </a:rPr>
              <a:t>, </a:t>
            </a:r>
            <a:r>
              <a:rPr lang="en-US" sz="2000" dirty="0" err="1">
                <a:solidFill>
                  <a:srgbClr val="FF0000"/>
                </a:solidFill>
                <a:latin typeface="Palatino Linotype" pitchFamily="18" charset="0"/>
              </a:rPr>
              <a:t>IgM</a:t>
            </a:r>
            <a:r>
              <a:rPr lang="en-US" sz="2000" dirty="0">
                <a:solidFill>
                  <a:srgbClr val="FF0000"/>
                </a:solidFill>
                <a:latin typeface="Palatino Linotype" pitchFamily="18" charset="0"/>
              </a:rPr>
              <a:t> и </a:t>
            </a:r>
            <a:r>
              <a:rPr lang="en-US" sz="2000" dirty="0" err="1">
                <a:solidFill>
                  <a:srgbClr val="FF0000"/>
                </a:solidFill>
                <a:latin typeface="Palatino Linotype" pitchFamily="18" charset="0"/>
              </a:rPr>
              <a:t>IgA</a:t>
            </a:r>
            <a:r>
              <a:rPr lang="en-US" sz="2000" dirty="0">
                <a:latin typeface="Palatino Linotype" pitchFamily="18" charset="0"/>
              </a:rPr>
              <a:t>) </a:t>
            </a:r>
            <a:r>
              <a:rPr lang="en-US" sz="2000" dirty="0" err="1">
                <a:latin typeface="Palatino Linotype" pitchFamily="18" charset="0"/>
              </a:rPr>
              <a:t>детектоване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су</a:t>
            </a:r>
            <a:r>
              <a:rPr lang="en-US" sz="2000" dirty="0">
                <a:latin typeface="Palatino Linotype" pitchFamily="18" charset="0"/>
              </a:rPr>
              <a:t> и </a:t>
            </a:r>
            <a:r>
              <a:rPr lang="en-US" sz="2000" dirty="0" err="1">
                <a:solidFill>
                  <a:srgbClr val="FF0000"/>
                </a:solidFill>
                <a:latin typeface="Palatino Linotype" pitchFamily="18" charset="0"/>
              </a:rPr>
              <a:t>компоненте</a:t>
            </a:r>
            <a:r>
              <a:rPr lang="en-US" sz="20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2000" dirty="0" err="1">
                <a:solidFill>
                  <a:srgbClr val="FF0000"/>
                </a:solidFill>
                <a:latin typeface="Palatino Linotype" pitchFamily="18" charset="0"/>
              </a:rPr>
              <a:t>комплемента</a:t>
            </a:r>
            <a:r>
              <a:rPr lang="en-US" sz="2000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што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указује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на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класичну</a:t>
            </a:r>
            <a:r>
              <a:rPr lang="en-US" sz="2000" dirty="0">
                <a:latin typeface="Palatino Linotype" pitchFamily="18" charset="0"/>
              </a:rPr>
              <a:t> и </a:t>
            </a:r>
            <a:r>
              <a:rPr lang="en-US" sz="2000" dirty="0" err="1">
                <a:latin typeface="Palatino Linotype" pitchFamily="18" charset="0"/>
              </a:rPr>
              <a:t>алтернативну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активацију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комплемента</a:t>
            </a:r>
            <a:r>
              <a:rPr lang="en-US" sz="2000" dirty="0">
                <a:latin typeface="Palatino Linotype" pitchFamily="18" charset="0"/>
              </a:rPr>
              <a:t> у </a:t>
            </a:r>
            <a:r>
              <a:rPr lang="en-US" sz="2000" dirty="0" err="1">
                <a:latin typeface="Palatino Linotype" pitchFamily="18" charset="0"/>
              </a:rPr>
              <a:t>гингивалној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течности</a:t>
            </a:r>
            <a:endParaRPr lang="en-US" sz="2000" dirty="0">
              <a:latin typeface="Palatino Linotype" pitchFamily="18" charset="0"/>
            </a:endParaRPr>
          </a:p>
          <a:p>
            <a:endParaRPr lang="en-US" sz="2000" dirty="0">
              <a:latin typeface="Palatino Linotype" pitchFamily="18" charset="0"/>
            </a:endParaRPr>
          </a:p>
          <a:p>
            <a:r>
              <a:rPr lang="en-US" sz="2000" dirty="0" err="1">
                <a:latin typeface="Palatino Linotype" pitchFamily="18" charset="0"/>
              </a:rPr>
              <a:t>Главна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ћелијска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компонента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гингивалне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течности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су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solidFill>
                  <a:srgbClr val="FF0000"/>
                </a:solidFill>
                <a:latin typeface="Palatino Linotype" pitchFamily="18" charset="0"/>
              </a:rPr>
              <a:t>неутрофили</a:t>
            </a:r>
            <a:r>
              <a:rPr lang="en-US" sz="2000" dirty="0">
                <a:latin typeface="Palatino Linotype" pitchFamily="18" charset="0"/>
              </a:rPr>
              <a:t>, </a:t>
            </a:r>
            <a:r>
              <a:rPr lang="en-US" sz="2000" dirty="0" err="1">
                <a:latin typeface="Palatino Linotype" pitchFamily="18" charset="0"/>
              </a:rPr>
              <a:t>док</a:t>
            </a:r>
            <a:r>
              <a:rPr lang="en-US" sz="2000" dirty="0">
                <a:latin typeface="Palatino Linotype" pitchFamily="18" charset="0"/>
              </a:rPr>
              <a:t>  </a:t>
            </a:r>
            <a:r>
              <a:rPr lang="en-US" sz="2000" dirty="0" err="1">
                <a:latin typeface="Palatino Linotype" pitchFamily="18" charset="0"/>
              </a:rPr>
              <a:t>су</a:t>
            </a:r>
            <a:r>
              <a:rPr lang="en-US" sz="2000" dirty="0">
                <a:latin typeface="Palatino Linotype" pitchFamily="18" charset="0"/>
              </a:rPr>
              <a:t> Т и </a:t>
            </a:r>
            <a:r>
              <a:rPr lang="sr-Latn-CS" sz="2000" dirty="0">
                <a:latin typeface="Palatino Linotype" pitchFamily="18" charset="0"/>
              </a:rPr>
              <a:t>B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лимфоцити</a:t>
            </a:r>
            <a:r>
              <a:rPr lang="en-US" sz="2000" dirty="0">
                <a:latin typeface="Palatino Linotype" pitchFamily="18" charset="0"/>
              </a:rPr>
              <a:t>, </a:t>
            </a:r>
            <a:r>
              <a:rPr lang="en-US" sz="2000" dirty="0" err="1">
                <a:latin typeface="Palatino Linotype" pitchFamily="18" charset="0"/>
              </a:rPr>
              <a:t>као</a:t>
            </a:r>
            <a:r>
              <a:rPr lang="en-US" sz="2000" dirty="0">
                <a:latin typeface="Palatino Linotype" pitchFamily="18" charset="0"/>
              </a:rPr>
              <a:t> и </a:t>
            </a:r>
            <a:r>
              <a:rPr lang="en-US" sz="2000" dirty="0" err="1">
                <a:latin typeface="Palatino Linotype" pitchFamily="18" charset="0"/>
              </a:rPr>
              <a:t>макрофаги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присутни</a:t>
            </a:r>
            <a:r>
              <a:rPr lang="en-US" sz="2000" dirty="0">
                <a:latin typeface="Palatino Linotype" pitchFamily="18" charset="0"/>
              </a:rPr>
              <a:t> у </a:t>
            </a:r>
            <a:r>
              <a:rPr lang="en-US" sz="2000" dirty="0" err="1">
                <a:latin typeface="Palatino Linotype" pitchFamily="18" charset="0"/>
              </a:rPr>
              <a:t>мањем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броју</a:t>
            </a:r>
            <a:r>
              <a:rPr lang="en-US" sz="2000" dirty="0">
                <a:latin typeface="Palatino Linotype" pitchFamily="18" charset="0"/>
              </a:rPr>
              <a:t>. </a:t>
            </a:r>
            <a:r>
              <a:rPr lang="en-US" sz="2000" dirty="0" err="1">
                <a:latin typeface="Palatino Linotype" pitchFamily="18" charset="0"/>
              </a:rPr>
              <a:t>Ове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ћелије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непрекидно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мигрирају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из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крви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преко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епитела</a:t>
            </a:r>
            <a:r>
              <a:rPr lang="en-US" sz="2000" dirty="0">
                <a:latin typeface="Palatino Linotype" pitchFamily="18" charset="0"/>
              </a:rPr>
              <a:t>  </a:t>
            </a:r>
            <a:r>
              <a:rPr lang="en-US" sz="2000" dirty="0" err="1">
                <a:latin typeface="Palatino Linotype" pitchFamily="18" charset="0"/>
              </a:rPr>
              <a:t>споја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до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гингивалних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пукотина</a:t>
            </a:r>
            <a:r>
              <a:rPr lang="en-US" sz="2000" dirty="0">
                <a:latin typeface="Palatino Linotype" pitchFamily="18" charset="0"/>
              </a:rPr>
              <a:t>. </a:t>
            </a:r>
            <a:r>
              <a:rPr lang="en-US" sz="2000" dirty="0" err="1">
                <a:latin typeface="Palatino Linotype" pitchFamily="18" charset="0"/>
              </a:rPr>
              <a:t>Више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од</a:t>
            </a:r>
            <a:r>
              <a:rPr lang="en-US" sz="2000" dirty="0">
                <a:latin typeface="Palatino Linotype" pitchFamily="18" charset="0"/>
              </a:rPr>
              <a:t> 80% </a:t>
            </a:r>
            <a:r>
              <a:rPr lang="en-US" sz="2000" dirty="0" err="1">
                <a:latin typeface="Palatino Linotype" pitchFamily="18" charset="0"/>
              </a:rPr>
              <a:t>неутрофила</a:t>
            </a:r>
            <a:r>
              <a:rPr lang="en-US" sz="2000" dirty="0">
                <a:latin typeface="Palatino Linotype" pitchFamily="18" charset="0"/>
              </a:rPr>
              <a:t> у </a:t>
            </a:r>
            <a:r>
              <a:rPr lang="en-US" sz="2000" dirty="0" err="1">
                <a:latin typeface="Palatino Linotype" pitchFamily="18" charset="0"/>
              </a:rPr>
              <a:t>гингивалној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течности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су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функционални</a:t>
            </a:r>
            <a:r>
              <a:rPr lang="en-US" sz="2000" dirty="0">
                <a:latin typeface="Palatino Linotype" pitchFamily="18" charset="0"/>
              </a:rPr>
              <a:t> и </a:t>
            </a:r>
            <a:r>
              <a:rPr lang="en-US" sz="2000" dirty="0" err="1">
                <a:latin typeface="Palatino Linotype" pitchFamily="18" charset="0"/>
              </a:rPr>
              <a:t>способни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су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да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фагоцитују</a:t>
            </a:r>
            <a:r>
              <a:rPr lang="en-US" sz="2000" dirty="0">
                <a:latin typeface="Palatino Linotype" pitchFamily="18" charset="0"/>
              </a:rPr>
              <a:t> </a:t>
            </a:r>
            <a:r>
              <a:rPr lang="en-US" sz="2000" dirty="0" err="1">
                <a:latin typeface="Palatino Linotype" pitchFamily="18" charset="0"/>
              </a:rPr>
              <a:t>микроорганизме</a:t>
            </a:r>
            <a:r>
              <a:rPr lang="en-US" sz="2000" dirty="0">
                <a:latin typeface="Palatino Linotype" pitchFamily="18" charset="0"/>
              </a:rPr>
              <a:t> </a:t>
            </a:r>
            <a:endParaRPr lang="en-US" sz="2000" dirty="0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0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650" y="212725"/>
            <a:ext cx="7878763" cy="664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539750" y="0"/>
            <a:ext cx="8229600" cy="1143000"/>
          </a:xfrm>
        </p:spPr>
        <p:txBody>
          <a:bodyPr/>
          <a:lstStyle/>
          <a:p>
            <a:pPr eaLnBrk="1" hangingPunct="1"/>
            <a:r>
              <a:rPr lang="en-US" sz="3600" b="1" dirty="0" err="1">
                <a:latin typeface="Palatino Linotype" pitchFamily="18" charset="0"/>
              </a:rPr>
              <a:t>Састав</a:t>
            </a:r>
            <a:r>
              <a:rPr lang="en-US" sz="3600" b="1" dirty="0">
                <a:latin typeface="Palatino Linotype" pitchFamily="18" charset="0"/>
              </a:rPr>
              <a:t> </a:t>
            </a:r>
            <a:r>
              <a:rPr lang="en-US" sz="3600" b="1" dirty="0" err="1">
                <a:latin typeface="Palatino Linotype" pitchFamily="18" charset="0"/>
              </a:rPr>
              <a:t>микрофлоре</a:t>
            </a:r>
            <a:r>
              <a:rPr lang="en-US" sz="3600" b="1" dirty="0">
                <a:latin typeface="Palatino Linotype" pitchFamily="18" charset="0"/>
              </a:rPr>
              <a:t> </a:t>
            </a:r>
            <a:r>
              <a:rPr lang="en-US" sz="3600" b="1" dirty="0" err="1">
                <a:latin typeface="Palatino Linotype" pitchFamily="18" charset="0"/>
              </a:rPr>
              <a:t>усне</a:t>
            </a:r>
            <a:r>
              <a:rPr lang="en-US" sz="3600" b="1" dirty="0">
                <a:latin typeface="Palatino Linotype" pitchFamily="18" charset="0"/>
              </a:rPr>
              <a:t> </a:t>
            </a:r>
            <a:r>
              <a:rPr lang="en-US" sz="3600" b="1" dirty="0" err="1">
                <a:latin typeface="Palatino Linotype" pitchFamily="18" charset="0"/>
              </a:rPr>
              <a:t>дупље</a:t>
            </a:r>
            <a:endParaRPr lang="en-US" sz="3600" b="1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400" b="1" dirty="0">
                <a:solidFill>
                  <a:srgbClr val="FF0000"/>
                </a:solidFill>
                <a:latin typeface="Palatino Linotype" pitchFamily="18" charset="0"/>
              </a:rPr>
              <a:t>Стрептококе </a:t>
            </a:r>
            <a:r>
              <a:rPr lang="ru-RU" sz="2400" dirty="0">
                <a:solidFill>
                  <a:srgbClr val="FF0000"/>
                </a:solidFill>
                <a:latin typeface="Palatino Linotype" pitchFamily="18" charset="0"/>
              </a:rPr>
              <a:t>чине највећи део оралне флоре</a:t>
            </a:r>
            <a:r>
              <a:rPr lang="ru-RU" sz="2400" b="1" dirty="0">
                <a:solidFill>
                  <a:srgbClr val="FF0000"/>
                </a:solidFill>
                <a:latin typeface="Palatino Linotype" pitchFamily="18" charset="0"/>
              </a:rPr>
              <a:t> </a:t>
            </a:r>
            <a:r>
              <a:rPr lang="ru-RU" sz="2400" dirty="0">
                <a:latin typeface="Palatino Linotype" pitchFamily="18" charset="0"/>
              </a:rPr>
              <a:t>и играју важну улогу настанку каријеса, гнојних инфекција усне дупље и инфективног ендокардитиса</a:t>
            </a:r>
          </a:p>
          <a:p>
            <a:pPr eaLnBrk="1" hangingPunct="1">
              <a:defRPr/>
            </a:pPr>
            <a:r>
              <a:rPr lang="ru-RU" sz="2400" dirty="0">
                <a:latin typeface="Palatino Linotype" pitchFamily="18" charset="0"/>
              </a:rPr>
              <a:t>Доминантно су </a:t>
            </a:r>
            <a:r>
              <a:rPr lang="ru-RU" sz="2400" dirty="0">
                <a:solidFill>
                  <a:srgbClr val="FF0000"/>
                </a:solidFill>
                <a:latin typeface="Palatino Linotype" pitchFamily="18" charset="0"/>
              </a:rPr>
              <a:t>супрагингивалне бактерије</a:t>
            </a:r>
          </a:p>
          <a:p>
            <a:pPr eaLnBrk="1" hangingPunct="1">
              <a:defRPr/>
            </a:pPr>
            <a:endParaRPr lang="ru-RU" sz="2400" dirty="0">
              <a:latin typeface="Palatino Linotype" pitchFamily="18" charset="0"/>
            </a:endParaRPr>
          </a:p>
          <a:p>
            <a:pPr indent="820738" eaLnBrk="1" hangingPunct="1">
              <a:buFont typeface="Arial" charset="0"/>
              <a:buNone/>
              <a:defRPr/>
            </a:pPr>
            <a:r>
              <a:rPr lang="ru-RU" sz="2400" b="1" dirty="0">
                <a:solidFill>
                  <a:schemeClr val="accent1"/>
                </a:solidFill>
                <a:latin typeface="Palatino Linotype" pitchFamily="18" charset="0"/>
              </a:rPr>
              <a:t>Факултативно анаеробне стрептококе:</a:t>
            </a:r>
          </a:p>
          <a:p>
            <a:pPr marL="1609725" indent="268288" eaLnBrk="1" hangingPunct="1">
              <a:defRPr/>
            </a:pPr>
            <a:r>
              <a:rPr lang="en-US" sz="2400" b="1" i="1" dirty="0">
                <a:latin typeface="Palatino Linotype" pitchFamily="18" charset="0"/>
              </a:rPr>
              <a:t>Streptococcus </a:t>
            </a:r>
            <a:r>
              <a:rPr lang="en-US" sz="2400" b="1" i="1" dirty="0" err="1">
                <a:latin typeface="Palatino Linotype" pitchFamily="18" charset="0"/>
              </a:rPr>
              <a:t>mutans</a:t>
            </a:r>
            <a:r>
              <a:rPr lang="sr-Cyrl-RS" sz="2400" b="1" i="1" dirty="0">
                <a:latin typeface="Palatino Linotype" pitchFamily="18" charset="0"/>
              </a:rPr>
              <a:t> </a:t>
            </a:r>
            <a:r>
              <a:rPr lang="sr-Cyrl-RS" sz="2400" dirty="0">
                <a:latin typeface="Palatino Linotype" pitchFamily="18" charset="0"/>
              </a:rPr>
              <a:t>група</a:t>
            </a:r>
            <a:endParaRPr lang="en-US" sz="2400" dirty="0">
              <a:latin typeface="Palatino Linotype" pitchFamily="18" charset="0"/>
            </a:endParaRPr>
          </a:p>
          <a:p>
            <a:pPr marL="1609725" indent="268288" eaLnBrk="1" hangingPunct="1">
              <a:defRPr/>
            </a:pPr>
            <a:r>
              <a:rPr lang="en-US" sz="2400" b="1" i="1" dirty="0">
                <a:latin typeface="Palatino Linotype" pitchFamily="18" charset="0"/>
              </a:rPr>
              <a:t>Streptococcus </a:t>
            </a:r>
            <a:r>
              <a:rPr lang="en-US" sz="2400" b="1" i="1" dirty="0" err="1">
                <a:latin typeface="Palatino Linotype" pitchFamily="18" charset="0"/>
              </a:rPr>
              <a:t>mitis</a:t>
            </a:r>
            <a:r>
              <a:rPr lang="sr-Cyrl-RS" sz="2400" b="1" i="1" dirty="0">
                <a:latin typeface="Palatino Linotype" pitchFamily="18" charset="0"/>
              </a:rPr>
              <a:t> </a:t>
            </a:r>
            <a:r>
              <a:rPr lang="sr-Cyrl-RS" sz="2400" dirty="0">
                <a:latin typeface="Palatino Linotype" pitchFamily="18" charset="0"/>
              </a:rPr>
              <a:t>група</a:t>
            </a:r>
            <a:endParaRPr lang="en-US" sz="2400" dirty="0">
              <a:latin typeface="Palatino Linotype" pitchFamily="18" charset="0"/>
            </a:endParaRPr>
          </a:p>
          <a:p>
            <a:pPr marL="1609725" indent="268288" eaLnBrk="1" hangingPunct="1">
              <a:defRPr/>
            </a:pPr>
            <a:r>
              <a:rPr lang="en-US" sz="2400" b="1" i="1" dirty="0">
                <a:latin typeface="Palatino Linotype" pitchFamily="18" charset="0"/>
              </a:rPr>
              <a:t>Streptococcus </a:t>
            </a:r>
            <a:r>
              <a:rPr lang="en-US" sz="2400" b="1" i="1" dirty="0" err="1">
                <a:latin typeface="Palatino Linotype" pitchFamily="18" charset="0"/>
              </a:rPr>
              <a:t>salivarius</a:t>
            </a:r>
            <a:r>
              <a:rPr lang="sr-Cyrl-RS" sz="2400" b="1" i="1" dirty="0">
                <a:latin typeface="Palatino Linotype" pitchFamily="18" charset="0"/>
              </a:rPr>
              <a:t> </a:t>
            </a:r>
            <a:r>
              <a:rPr lang="sr-Cyrl-RS" sz="2400" dirty="0">
                <a:latin typeface="Palatino Linotype" pitchFamily="18" charset="0"/>
              </a:rPr>
              <a:t>група</a:t>
            </a:r>
            <a:endParaRPr lang="en-US" sz="2400" dirty="0">
              <a:latin typeface="Palatino Linotype" pitchFamily="18" charset="0"/>
            </a:endParaRPr>
          </a:p>
          <a:p>
            <a:pPr marL="1609725" indent="268288" eaLnBrk="1" hangingPunct="1">
              <a:defRPr/>
            </a:pPr>
            <a:r>
              <a:rPr lang="en-US" sz="2400" b="1" i="1" dirty="0">
                <a:latin typeface="Palatino Linotype" pitchFamily="18" charset="0"/>
              </a:rPr>
              <a:t>Streptococcus </a:t>
            </a:r>
            <a:r>
              <a:rPr lang="en-US" sz="2400" b="1" i="1" dirty="0" err="1">
                <a:latin typeface="Palatino Linotype" pitchFamily="18" charset="0"/>
              </a:rPr>
              <a:t>anginosus</a:t>
            </a:r>
            <a:r>
              <a:rPr lang="sr-Cyrl-RS" sz="2400" b="1" i="1" dirty="0">
                <a:latin typeface="Palatino Linotype" pitchFamily="18" charset="0"/>
              </a:rPr>
              <a:t> </a:t>
            </a:r>
            <a:r>
              <a:rPr lang="sr-Cyrl-RS" sz="2400" dirty="0">
                <a:latin typeface="Palatino Linotype" pitchFamily="18" charset="0"/>
              </a:rPr>
              <a:t>група</a:t>
            </a:r>
            <a:endParaRPr lang="en-US" sz="2400" dirty="0">
              <a:latin typeface="Palatino Linotype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683568" y="4077072"/>
            <a:ext cx="4176464" cy="864096"/>
          </a:xfrm>
        </p:spPr>
        <p:txBody>
          <a:bodyPr/>
          <a:lstStyle/>
          <a:p>
            <a:pPr algn="r" eaLnBrk="1" hangingPunct="1"/>
            <a:r>
              <a:rPr lang="en-US" sz="3200" b="1" i="1" dirty="0">
                <a:latin typeface="Palatino Linotype" pitchFamily="18" charset="0"/>
              </a:rPr>
              <a:t>Streptococcus </a:t>
            </a:r>
            <a:r>
              <a:rPr lang="en-US" sz="3200" b="1" i="1" dirty="0" err="1">
                <a:latin typeface="Palatino Linotype" pitchFamily="18" charset="0"/>
              </a:rPr>
              <a:t>mutans</a:t>
            </a:r>
            <a:endParaRPr lang="en-US" sz="3200" b="1" dirty="0">
              <a:latin typeface="Palatino Linotype" pitchFamily="18" charset="0"/>
            </a:endParaRP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395536" y="5013176"/>
            <a:ext cx="4499992" cy="647700"/>
          </a:xfrm>
        </p:spPr>
        <p:txBody>
          <a:bodyPr/>
          <a:lstStyle/>
          <a:p>
            <a:pPr algn="r" eaLnBrk="1" hangingPunct="1">
              <a:buFont typeface="Arial" charset="0"/>
              <a:buNone/>
            </a:pPr>
            <a:r>
              <a:rPr lang="en-US" sz="2400" dirty="0">
                <a:solidFill>
                  <a:srgbClr val="C00000"/>
                </a:solidFill>
                <a:latin typeface="Palatino Linotype" pitchFamily="18" charset="0"/>
              </a:rPr>
              <a:t>“</a:t>
            </a:r>
            <a:r>
              <a:rPr lang="en-US" sz="2400" dirty="0" err="1">
                <a:solidFill>
                  <a:srgbClr val="C00000"/>
                </a:solidFill>
                <a:latin typeface="Palatino Linotype" pitchFamily="18" charset="0"/>
              </a:rPr>
              <a:t>примарни</a:t>
            </a:r>
            <a:r>
              <a:rPr lang="en-US" sz="2400" dirty="0">
                <a:solidFill>
                  <a:srgbClr val="C00000"/>
                </a:solidFill>
                <a:latin typeface="Palatino Linotype" pitchFamily="18" charset="0"/>
              </a:rPr>
              <a:t> </a:t>
            </a:r>
            <a:r>
              <a:rPr lang="en-US" sz="2400" dirty="0" err="1">
                <a:solidFill>
                  <a:srgbClr val="C00000"/>
                </a:solidFill>
                <a:latin typeface="Palatino Linotype" pitchFamily="18" charset="0"/>
              </a:rPr>
              <a:t>непријатељ</a:t>
            </a:r>
            <a:r>
              <a:rPr lang="en-US" sz="2400" dirty="0">
                <a:solidFill>
                  <a:srgbClr val="C00000"/>
                </a:solidFill>
                <a:latin typeface="Palatino Linotype" pitchFamily="18" charset="0"/>
              </a:rPr>
              <a:t> </a:t>
            </a:r>
            <a:r>
              <a:rPr lang="en-US" sz="2400" dirty="0" err="1">
                <a:solidFill>
                  <a:srgbClr val="C00000"/>
                </a:solidFill>
                <a:latin typeface="Palatino Linotype" pitchFamily="18" charset="0"/>
              </a:rPr>
              <a:t>зуба</a:t>
            </a:r>
            <a:r>
              <a:rPr lang="en-US" sz="2400" dirty="0">
                <a:solidFill>
                  <a:srgbClr val="C00000"/>
                </a:solidFill>
                <a:latin typeface="Palatino Linotype" pitchFamily="18" charset="0"/>
              </a:rPr>
              <a:t>"</a:t>
            </a:r>
          </a:p>
        </p:txBody>
      </p:sp>
      <p:pic>
        <p:nvPicPr>
          <p:cNvPr id="10244" name="Picture 2" descr="enemy of the teet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620688"/>
            <a:ext cx="3061097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50824" y="692696"/>
            <a:ext cx="5329287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sr-Cyrl-RS" sz="2400" dirty="0">
                <a:latin typeface="Palatino Linotype" pitchFamily="18" charset="0"/>
              </a:rPr>
              <a:t>Припадници </a:t>
            </a:r>
            <a:r>
              <a:rPr lang="en-US" sz="2400" b="1" i="1" dirty="0">
                <a:solidFill>
                  <a:srgbClr val="C00000"/>
                </a:solidFill>
                <a:latin typeface="Palatino Linotype" pitchFamily="18" charset="0"/>
              </a:rPr>
              <a:t>Streptococcus </a:t>
            </a:r>
            <a:r>
              <a:rPr lang="en-US" sz="2400" b="1" i="1" dirty="0" err="1">
                <a:solidFill>
                  <a:srgbClr val="C00000"/>
                </a:solidFill>
                <a:latin typeface="Palatino Linotype" pitchFamily="18" charset="0"/>
              </a:rPr>
              <a:t>mutans</a:t>
            </a:r>
            <a:r>
              <a:rPr lang="sr-Cyrl-RS" sz="2400" b="1" i="1" dirty="0">
                <a:solidFill>
                  <a:srgbClr val="C00000"/>
                </a:solidFill>
                <a:latin typeface="Palatino Linotype" pitchFamily="18" charset="0"/>
              </a:rPr>
              <a:t> </a:t>
            </a:r>
            <a:r>
              <a:rPr lang="sr-Cyrl-RS" sz="2400" dirty="0">
                <a:latin typeface="Palatino Linotype" pitchFamily="18" charset="0"/>
              </a:rPr>
              <a:t>групе:</a:t>
            </a:r>
          </a:p>
          <a:p>
            <a:pPr indent="-74613">
              <a:defRPr/>
            </a:pPr>
            <a:r>
              <a:rPr lang="sr-Cyrl-RS" dirty="0">
                <a:latin typeface="Palatino Linotype" pitchFamily="18" charset="0"/>
              </a:rPr>
              <a:t>    </a:t>
            </a:r>
            <a:r>
              <a:rPr lang="sr-Cyrl-RS" i="1" dirty="0">
                <a:latin typeface="Palatino Linotype" pitchFamily="18" charset="0"/>
              </a:rPr>
              <a:t> </a:t>
            </a:r>
          </a:p>
          <a:p>
            <a:pPr indent="-74613">
              <a:defRPr/>
            </a:pPr>
            <a:r>
              <a:rPr lang="sr-Cyrl-RS" b="1" i="1" dirty="0">
                <a:latin typeface="Palatino Linotype" pitchFamily="18" charset="0"/>
              </a:rPr>
              <a:t>      </a:t>
            </a:r>
            <a:r>
              <a:rPr lang="en-US" b="1" i="1" dirty="0">
                <a:latin typeface="Palatino Linotype" pitchFamily="18" charset="0"/>
              </a:rPr>
              <a:t>S</a:t>
            </a:r>
            <a:r>
              <a:rPr lang="sr-Cyrl-RS" b="1" i="1" dirty="0">
                <a:latin typeface="Palatino Linotype" pitchFamily="18" charset="0"/>
              </a:rPr>
              <a:t>.</a:t>
            </a:r>
            <a:r>
              <a:rPr lang="en-US" b="1" i="1" dirty="0">
                <a:latin typeface="Palatino Linotype" pitchFamily="18" charset="0"/>
              </a:rPr>
              <a:t> </a:t>
            </a:r>
            <a:r>
              <a:rPr lang="en-US" b="1" i="1" dirty="0" err="1">
                <a:latin typeface="Palatino Linotype" pitchFamily="18" charset="0"/>
              </a:rPr>
              <a:t>mutans</a:t>
            </a:r>
            <a:r>
              <a:rPr lang="en-US" b="1" i="1" dirty="0">
                <a:latin typeface="Palatino Linotype" pitchFamily="18" charset="0"/>
              </a:rPr>
              <a:t> (c, e, f)</a:t>
            </a:r>
            <a:r>
              <a:rPr lang="sr-Cyrl-RS" b="1" i="1" dirty="0">
                <a:latin typeface="Palatino Linotype" pitchFamily="18" charset="0"/>
              </a:rPr>
              <a:t>, </a:t>
            </a:r>
            <a:r>
              <a:rPr lang="en-US" b="1" i="1" dirty="0">
                <a:latin typeface="Palatino Linotype" pitchFamily="18" charset="0"/>
              </a:rPr>
              <a:t>S. </a:t>
            </a:r>
            <a:r>
              <a:rPr lang="en-US" b="1" i="1" dirty="0" err="1">
                <a:latin typeface="Palatino Linotype" pitchFamily="18" charset="0"/>
              </a:rPr>
              <a:t>sobrinus</a:t>
            </a:r>
            <a:r>
              <a:rPr lang="en-US" b="1" i="1" dirty="0">
                <a:latin typeface="Palatino Linotype" pitchFamily="18" charset="0"/>
              </a:rPr>
              <a:t> (d, g)</a:t>
            </a:r>
            <a:r>
              <a:rPr lang="sr-Cyrl-RS" b="1" i="1" dirty="0">
                <a:latin typeface="Palatino Linotype" pitchFamily="18" charset="0"/>
              </a:rPr>
              <a:t>, </a:t>
            </a:r>
          </a:p>
          <a:p>
            <a:pPr indent="-74613">
              <a:defRPr/>
            </a:pPr>
            <a:r>
              <a:rPr lang="sr-Cyrl-RS" b="1" i="1" dirty="0">
                <a:latin typeface="Palatino Linotype" pitchFamily="18" charset="0"/>
              </a:rPr>
              <a:t>      </a:t>
            </a:r>
            <a:r>
              <a:rPr lang="en-US" b="1" i="1" dirty="0">
                <a:latin typeface="Palatino Linotype" pitchFamily="18" charset="0"/>
              </a:rPr>
              <a:t>S. </a:t>
            </a:r>
            <a:r>
              <a:rPr lang="en-US" b="1" i="1" dirty="0" err="1">
                <a:latin typeface="Palatino Linotype" pitchFamily="18" charset="0"/>
              </a:rPr>
              <a:t>cricetus</a:t>
            </a:r>
            <a:r>
              <a:rPr lang="en-US" b="1" i="1" dirty="0">
                <a:latin typeface="Palatino Linotype" pitchFamily="18" charset="0"/>
              </a:rPr>
              <a:t> (a)</a:t>
            </a:r>
            <a:r>
              <a:rPr lang="sr-Cyrl-RS" b="1" i="1" dirty="0">
                <a:latin typeface="Palatino Linotype" pitchFamily="18" charset="0"/>
              </a:rPr>
              <a:t>, </a:t>
            </a:r>
            <a:r>
              <a:rPr lang="en-US" b="1" i="1" dirty="0">
                <a:latin typeface="Palatino Linotype" pitchFamily="18" charset="0"/>
              </a:rPr>
              <a:t>S</a:t>
            </a:r>
            <a:r>
              <a:rPr lang="sr-Cyrl-RS" b="1" i="1" dirty="0">
                <a:latin typeface="Palatino Linotype" pitchFamily="18" charset="0"/>
              </a:rPr>
              <a:t>.</a:t>
            </a:r>
            <a:r>
              <a:rPr lang="en-US" b="1" i="1" dirty="0">
                <a:latin typeface="Palatino Linotype" pitchFamily="18" charset="0"/>
              </a:rPr>
              <a:t> </a:t>
            </a:r>
            <a:r>
              <a:rPr lang="en-US" b="1" i="1" dirty="0" err="1">
                <a:latin typeface="Palatino Linotype" pitchFamily="18" charset="0"/>
              </a:rPr>
              <a:t>rattus</a:t>
            </a:r>
            <a:r>
              <a:rPr lang="en-US" b="1" i="1" dirty="0">
                <a:latin typeface="Palatino Linotype" pitchFamily="18" charset="0"/>
              </a:rPr>
              <a:t> (b)</a:t>
            </a:r>
            <a:r>
              <a:rPr lang="sr-Cyrl-RS" b="1" i="1" dirty="0">
                <a:latin typeface="Palatino Linotype" pitchFamily="18" charset="0"/>
              </a:rPr>
              <a:t>, </a:t>
            </a:r>
            <a:r>
              <a:rPr lang="en-US" b="1" i="1" dirty="0">
                <a:latin typeface="Palatino Linotype" pitchFamily="18" charset="0"/>
              </a:rPr>
              <a:t>S. </a:t>
            </a:r>
            <a:r>
              <a:rPr lang="en-US" b="1" i="1" dirty="0" err="1">
                <a:latin typeface="Palatino Linotype" pitchFamily="18" charset="0"/>
              </a:rPr>
              <a:t>ferus</a:t>
            </a:r>
            <a:r>
              <a:rPr lang="sr-Cyrl-RS" b="1" i="1" dirty="0">
                <a:latin typeface="Palatino Linotype" pitchFamily="18" charset="0"/>
              </a:rPr>
              <a:t>,</a:t>
            </a:r>
          </a:p>
          <a:p>
            <a:pPr indent="-74613">
              <a:defRPr/>
            </a:pPr>
            <a:r>
              <a:rPr lang="sr-Cyrl-RS" b="1" i="1" dirty="0">
                <a:latin typeface="Palatino Linotype" pitchFamily="18" charset="0"/>
              </a:rPr>
              <a:t>      </a:t>
            </a:r>
            <a:r>
              <a:rPr lang="en-US" b="1" i="1" dirty="0">
                <a:latin typeface="Palatino Linotype" pitchFamily="18" charset="0"/>
              </a:rPr>
              <a:t>S. </a:t>
            </a:r>
            <a:r>
              <a:rPr lang="en-US" b="1" i="1" dirty="0" err="1">
                <a:latin typeface="Palatino Linotype" pitchFamily="18" charset="0"/>
              </a:rPr>
              <a:t>macacae</a:t>
            </a:r>
            <a:r>
              <a:rPr lang="sr-Cyrl-RS" b="1" i="1" dirty="0">
                <a:latin typeface="Palatino Linotype" pitchFamily="18" charset="0"/>
              </a:rPr>
              <a:t>, </a:t>
            </a:r>
            <a:r>
              <a:rPr lang="en-US" b="1" i="1" dirty="0">
                <a:latin typeface="Palatino Linotype" pitchFamily="18" charset="0"/>
              </a:rPr>
              <a:t>S. </a:t>
            </a:r>
            <a:r>
              <a:rPr lang="en-US" b="1" i="1" dirty="0" err="1">
                <a:latin typeface="Palatino Linotype" pitchFamily="18" charset="0"/>
              </a:rPr>
              <a:t>downei</a:t>
            </a:r>
            <a:r>
              <a:rPr lang="en-US" b="1" i="1" dirty="0">
                <a:latin typeface="Palatino Linotype" pitchFamily="18" charset="0"/>
              </a:rPr>
              <a:t> (h)</a:t>
            </a:r>
            <a:endParaRPr lang="sr-Cyrl-RS" b="1" i="1" dirty="0">
              <a:latin typeface="Palatino Linotype" pitchFamily="18" charset="0"/>
            </a:endParaRPr>
          </a:p>
          <a:p>
            <a:pPr marL="357188" indent="1588">
              <a:defRPr/>
            </a:pPr>
            <a:endParaRPr lang="sr-Cyrl-RS" dirty="0">
              <a:latin typeface="Palatino Linotype" pitchFamily="18" charset="0"/>
            </a:endParaRPr>
          </a:p>
          <a:p>
            <a:pPr marL="357188" indent="1588" algn="r">
              <a:defRPr/>
            </a:pPr>
            <a:r>
              <a:rPr lang="sr-Cyrl-RS" sz="2000" b="1" dirty="0">
                <a:latin typeface="Palatino Linotype" pitchFamily="18" charset="0"/>
              </a:rPr>
              <a:t>Присутни су на површини зуба и играју важну улогу у патогенези зубног каријеса</a:t>
            </a:r>
          </a:p>
        </p:txBody>
      </p:sp>
      <p:pic>
        <p:nvPicPr>
          <p:cNvPr id="61442" name="Picture 2" descr="https://microbewiki.kenyon.edu/images/thumb/0/00/Streptococcus-mutans.jpeg/180px-Streptococcus-mutans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3429000"/>
            <a:ext cx="3024336" cy="28083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313" y="836613"/>
            <a:ext cx="8229600" cy="5761037"/>
          </a:xfrm>
        </p:spPr>
        <p:txBody>
          <a:bodyPr/>
          <a:lstStyle/>
          <a:p>
            <a:pPr marL="625475" indent="-266700" eaLnBrk="1" hangingPunct="1">
              <a:buFont typeface="Arial" charset="0"/>
              <a:buNone/>
              <a:defRPr/>
            </a:pPr>
            <a:endParaRPr lang="sr-Cyrl-RS" sz="1800" dirty="0">
              <a:latin typeface="Palatino Linotype" pitchFamily="18" charset="0"/>
            </a:endParaRPr>
          </a:p>
          <a:p>
            <a:pPr marL="357188" indent="-357188" eaLnBrk="1" hangingPunct="1">
              <a:defRPr/>
            </a:pPr>
            <a:r>
              <a:rPr lang="sr-Cyrl-RS" sz="2400" dirty="0">
                <a:latin typeface="Palatino Linotype" pitchFamily="18" charset="0"/>
              </a:rPr>
              <a:t>припадници </a:t>
            </a:r>
            <a:r>
              <a:rPr lang="en-US" sz="2400" b="1" i="1" dirty="0">
                <a:solidFill>
                  <a:srgbClr val="C00000"/>
                </a:solidFill>
                <a:latin typeface="Palatino Linotype" pitchFamily="18" charset="0"/>
              </a:rPr>
              <a:t>Streptococcus </a:t>
            </a:r>
            <a:r>
              <a:rPr lang="en-US" sz="2400" b="1" i="1" dirty="0" err="1">
                <a:solidFill>
                  <a:srgbClr val="C00000"/>
                </a:solidFill>
                <a:latin typeface="Palatino Linotype" pitchFamily="18" charset="0"/>
              </a:rPr>
              <a:t>salivarius</a:t>
            </a:r>
            <a:r>
              <a:rPr lang="sr-Cyrl-RS" sz="2400" dirty="0">
                <a:latin typeface="Palatino Linotype" pitchFamily="18" charset="0"/>
              </a:rPr>
              <a:t> групе:</a:t>
            </a:r>
          </a:p>
          <a:p>
            <a:pPr marL="625475" indent="-177800" eaLnBrk="1" hangingPunct="1">
              <a:buFont typeface="Arial" charset="0"/>
              <a:buNone/>
              <a:defRPr/>
            </a:pPr>
            <a:r>
              <a:rPr lang="sr-Cyrl-RS" sz="2000" dirty="0">
                <a:latin typeface="Palatino Linotype" pitchFamily="18" charset="0"/>
              </a:rPr>
              <a:t> </a:t>
            </a:r>
            <a:r>
              <a:rPr lang="sr-Cyrl-RS" sz="1800" i="1" dirty="0">
                <a:latin typeface="Palatino Linotype" pitchFamily="18" charset="0"/>
              </a:rPr>
              <a:t>- </a:t>
            </a:r>
            <a:r>
              <a:rPr lang="en-US" sz="2000" b="1" i="1" dirty="0">
                <a:solidFill>
                  <a:srgbClr val="002060"/>
                </a:solidFill>
                <a:latin typeface="Palatino Linotype" pitchFamily="18" charset="0"/>
              </a:rPr>
              <a:t>S</a:t>
            </a:r>
            <a:r>
              <a:rPr lang="sr-Cyrl-RS" sz="2000" b="1" i="1" dirty="0">
                <a:solidFill>
                  <a:srgbClr val="002060"/>
                </a:solidFill>
                <a:latin typeface="Palatino Linotype" pitchFamily="18" charset="0"/>
              </a:rPr>
              <a:t>.</a:t>
            </a:r>
            <a:r>
              <a:rPr lang="en-US" sz="2000" b="1" i="1" dirty="0">
                <a:solidFill>
                  <a:srgbClr val="002060"/>
                </a:solidFill>
                <a:latin typeface="Palatino Linotype" pitchFamily="18" charset="0"/>
              </a:rPr>
              <a:t> </a:t>
            </a:r>
            <a:r>
              <a:rPr lang="en-US" sz="2000" b="1" i="1" dirty="0" err="1">
                <a:solidFill>
                  <a:srgbClr val="002060"/>
                </a:solidFill>
                <a:latin typeface="Palatino Linotype" pitchFamily="18" charset="0"/>
              </a:rPr>
              <a:t>salivarius</a:t>
            </a:r>
            <a:r>
              <a:rPr lang="sr-Cyrl-RS" sz="2000" b="1" i="1" dirty="0">
                <a:solidFill>
                  <a:srgbClr val="002060"/>
                </a:solidFill>
                <a:latin typeface="Palatino Linotype" pitchFamily="18" charset="0"/>
              </a:rPr>
              <a:t>,</a:t>
            </a:r>
            <a:r>
              <a:rPr lang="en-US" sz="2000" b="1" i="1" dirty="0">
                <a:solidFill>
                  <a:srgbClr val="002060"/>
                </a:solidFill>
                <a:latin typeface="Palatino Linotype" pitchFamily="18" charset="0"/>
              </a:rPr>
              <a:t> S. </a:t>
            </a:r>
            <a:r>
              <a:rPr lang="en-US" sz="2000" b="1" i="1" dirty="0" err="1">
                <a:solidFill>
                  <a:srgbClr val="002060"/>
                </a:solidFill>
                <a:latin typeface="Palatino Linotype" pitchFamily="18" charset="0"/>
              </a:rPr>
              <a:t>vestibularis</a:t>
            </a:r>
            <a:r>
              <a:rPr lang="sr-Cyrl-RS" sz="2000" b="1" i="1" dirty="0">
                <a:latin typeface="Palatino Linotype" pitchFamily="18" charset="0"/>
              </a:rPr>
              <a:t>. </a:t>
            </a:r>
            <a:r>
              <a:rPr lang="sr-Cyrl-RS" sz="2000" dirty="0">
                <a:latin typeface="Palatino Linotype" pitchFamily="18" charset="0"/>
              </a:rPr>
              <a:t>Присутни су на дорзалној страни језика и у пљувачци</a:t>
            </a:r>
          </a:p>
          <a:p>
            <a:pPr marL="625475" indent="-177800" eaLnBrk="1" hangingPunct="1">
              <a:buFont typeface="Arial" charset="0"/>
              <a:buNone/>
              <a:defRPr/>
            </a:pPr>
            <a:endParaRPr lang="sr-Cyrl-RS" sz="1800" dirty="0">
              <a:latin typeface="Palatino Linotype" pitchFamily="18" charset="0"/>
            </a:endParaRPr>
          </a:p>
          <a:p>
            <a:pPr marL="357188" indent="-357188" eaLnBrk="1" hangingPunct="1">
              <a:defRPr/>
            </a:pPr>
            <a:r>
              <a:rPr lang="sr-Cyrl-RS" sz="2400" dirty="0">
                <a:latin typeface="Palatino Linotype" pitchFamily="18" charset="0"/>
              </a:rPr>
              <a:t>припадници </a:t>
            </a:r>
            <a:r>
              <a:rPr lang="en-US" sz="2400" b="1" i="1" dirty="0">
                <a:solidFill>
                  <a:srgbClr val="C00000"/>
                </a:solidFill>
                <a:latin typeface="Palatino Linotype" pitchFamily="18" charset="0"/>
              </a:rPr>
              <a:t>Streptococcus </a:t>
            </a:r>
            <a:r>
              <a:rPr lang="en-US" sz="2400" b="1" i="1" dirty="0" err="1">
                <a:solidFill>
                  <a:srgbClr val="C00000"/>
                </a:solidFill>
                <a:latin typeface="Palatino Linotype" pitchFamily="18" charset="0"/>
              </a:rPr>
              <a:t>anginosus</a:t>
            </a:r>
            <a:r>
              <a:rPr lang="sr-Cyrl-RS" sz="2400" dirty="0">
                <a:solidFill>
                  <a:srgbClr val="C00000"/>
                </a:solidFill>
                <a:latin typeface="Palatino Linotype" pitchFamily="18" charset="0"/>
              </a:rPr>
              <a:t> </a:t>
            </a:r>
            <a:r>
              <a:rPr lang="sr-Cyrl-RS" sz="2400" dirty="0">
                <a:latin typeface="Palatino Linotype" pitchFamily="18" charset="0"/>
              </a:rPr>
              <a:t>групе:</a:t>
            </a:r>
          </a:p>
          <a:p>
            <a:pPr marL="625475" lvl="3" indent="-177800" eaLnBrk="1" hangingPunct="1">
              <a:buFont typeface="Arial" charset="0"/>
              <a:buNone/>
              <a:tabLst>
                <a:tab pos="447675" algn="l"/>
              </a:tabLst>
              <a:defRPr/>
            </a:pPr>
            <a:r>
              <a:rPr lang="sr-Cyrl-RS" sz="1800" i="1" dirty="0">
                <a:latin typeface="Palatino Linotype" pitchFamily="18" charset="0"/>
              </a:rPr>
              <a:t> - </a:t>
            </a:r>
            <a:r>
              <a:rPr lang="en-US" b="1" i="1" dirty="0">
                <a:solidFill>
                  <a:srgbClr val="002060"/>
                </a:solidFill>
                <a:latin typeface="Palatino Linotype" pitchFamily="18" charset="0"/>
              </a:rPr>
              <a:t>S</a:t>
            </a:r>
            <a:r>
              <a:rPr lang="sr-Cyrl-RS" b="1" i="1" dirty="0">
                <a:solidFill>
                  <a:srgbClr val="002060"/>
                </a:solidFill>
                <a:latin typeface="Palatino Linotype" pitchFamily="18" charset="0"/>
              </a:rPr>
              <a:t>.</a:t>
            </a:r>
            <a:r>
              <a:rPr lang="en-US" b="1" i="1" dirty="0">
                <a:solidFill>
                  <a:srgbClr val="002060"/>
                </a:solidFill>
                <a:latin typeface="Palatino Linotype" pitchFamily="18" charset="0"/>
              </a:rPr>
              <a:t> </a:t>
            </a:r>
            <a:r>
              <a:rPr lang="en-US" b="1" i="1" dirty="0" err="1">
                <a:solidFill>
                  <a:srgbClr val="002060"/>
                </a:solidFill>
                <a:latin typeface="Palatino Linotype" pitchFamily="18" charset="0"/>
              </a:rPr>
              <a:t>constellatus</a:t>
            </a:r>
            <a:r>
              <a:rPr lang="sr-Cyrl-RS" b="1" i="1" dirty="0">
                <a:solidFill>
                  <a:srgbClr val="002060"/>
                </a:solidFill>
                <a:latin typeface="Palatino Linotype" pitchFamily="18" charset="0"/>
              </a:rPr>
              <a:t>,</a:t>
            </a:r>
            <a:r>
              <a:rPr lang="en-US" b="1" i="1" dirty="0">
                <a:solidFill>
                  <a:srgbClr val="002060"/>
                </a:solidFill>
                <a:latin typeface="Palatino Linotype" pitchFamily="18" charset="0"/>
              </a:rPr>
              <a:t> S. </a:t>
            </a:r>
            <a:r>
              <a:rPr lang="en-US" b="1" i="1" dirty="0" err="1">
                <a:solidFill>
                  <a:srgbClr val="002060"/>
                </a:solidFill>
                <a:latin typeface="Palatino Linotype" pitchFamily="18" charset="0"/>
              </a:rPr>
              <a:t>intermedius</a:t>
            </a:r>
            <a:r>
              <a:rPr lang="sr-Cyrl-RS" b="1" i="1" dirty="0">
                <a:solidFill>
                  <a:srgbClr val="002060"/>
                </a:solidFill>
                <a:latin typeface="Palatino Linotype" pitchFamily="18" charset="0"/>
              </a:rPr>
              <a:t>,</a:t>
            </a:r>
            <a:r>
              <a:rPr lang="en-US" b="1" i="1" dirty="0">
                <a:solidFill>
                  <a:srgbClr val="002060"/>
                </a:solidFill>
                <a:latin typeface="Palatino Linotype" pitchFamily="18" charset="0"/>
              </a:rPr>
              <a:t> S. </a:t>
            </a:r>
            <a:r>
              <a:rPr lang="en-US" b="1" i="1" dirty="0" err="1">
                <a:solidFill>
                  <a:srgbClr val="002060"/>
                </a:solidFill>
                <a:latin typeface="Palatino Linotype" pitchFamily="18" charset="0"/>
              </a:rPr>
              <a:t>angino</a:t>
            </a:r>
            <a:r>
              <a:rPr lang="en-US" b="1" i="1" dirty="0" err="1">
                <a:latin typeface="Palatino Linotype" pitchFamily="18" charset="0"/>
              </a:rPr>
              <a:t>sus</a:t>
            </a:r>
            <a:r>
              <a:rPr lang="en-US" i="1" dirty="0">
                <a:latin typeface="Palatino Linotype" pitchFamily="18" charset="0"/>
              </a:rPr>
              <a:t>.</a:t>
            </a:r>
            <a:r>
              <a:rPr lang="sr-Cyrl-RS" i="1" dirty="0">
                <a:latin typeface="Palatino Linotype" pitchFamily="18" charset="0"/>
              </a:rPr>
              <a:t> </a:t>
            </a:r>
            <a:r>
              <a:rPr lang="sr-Cyrl-RS" dirty="0">
                <a:latin typeface="Palatino Linotype" pitchFamily="18" charset="0"/>
              </a:rPr>
              <a:t>Насељавају пукотину десни и играју важну улогу у дентоалвеоларним инфекцијама</a:t>
            </a:r>
          </a:p>
          <a:p>
            <a:pPr marL="625475" lvl="3" indent="-177800" eaLnBrk="1" hangingPunct="1">
              <a:buFont typeface="Arial" charset="0"/>
              <a:buNone/>
              <a:tabLst>
                <a:tab pos="447675" algn="l"/>
              </a:tabLst>
              <a:defRPr/>
            </a:pPr>
            <a:endParaRPr lang="sr-Cyrl-RS" sz="1800" dirty="0">
              <a:latin typeface="Palatino Linotype" pitchFamily="18" charset="0"/>
            </a:endParaRPr>
          </a:p>
          <a:p>
            <a:pPr marL="357188" lvl="3" indent="-357188" eaLnBrk="1" hangingPunct="1">
              <a:buFont typeface="Arial" pitchFamily="34" charset="0"/>
              <a:buChar char="•"/>
              <a:tabLst>
                <a:tab pos="447675" algn="l"/>
              </a:tabLst>
              <a:defRPr/>
            </a:pPr>
            <a:r>
              <a:rPr lang="sr-Cyrl-RS" sz="2400" dirty="0">
                <a:latin typeface="Palatino Linotype" pitchFamily="18" charset="0"/>
              </a:rPr>
              <a:t>припадници </a:t>
            </a:r>
            <a:r>
              <a:rPr lang="en-US" sz="2400" b="1" i="1" dirty="0">
                <a:solidFill>
                  <a:srgbClr val="C00000"/>
                </a:solidFill>
                <a:latin typeface="Palatino Linotype" pitchFamily="18" charset="0"/>
              </a:rPr>
              <a:t>Streptococcus </a:t>
            </a:r>
            <a:r>
              <a:rPr lang="en-US" sz="2400" b="1" i="1" dirty="0" err="1">
                <a:solidFill>
                  <a:srgbClr val="C00000"/>
                </a:solidFill>
                <a:latin typeface="Palatino Linotype" pitchFamily="18" charset="0"/>
              </a:rPr>
              <a:t>mitis</a:t>
            </a:r>
            <a:r>
              <a:rPr lang="sr-Cyrl-RS" sz="2400" b="1" i="1" dirty="0">
                <a:solidFill>
                  <a:srgbClr val="C00000"/>
                </a:solidFill>
                <a:latin typeface="Palatino Linotype" pitchFamily="18" charset="0"/>
              </a:rPr>
              <a:t> </a:t>
            </a:r>
            <a:r>
              <a:rPr lang="sr-Cyrl-RS" sz="2400" dirty="0">
                <a:latin typeface="Palatino Linotype" pitchFamily="18" charset="0"/>
              </a:rPr>
              <a:t>групе:</a:t>
            </a:r>
          </a:p>
          <a:p>
            <a:pPr marL="625475" lvl="3" indent="-177800" eaLnBrk="1" hangingPunct="1">
              <a:buFont typeface="Arial" charset="0"/>
              <a:buNone/>
              <a:tabLst>
                <a:tab pos="447675" algn="l"/>
              </a:tabLst>
              <a:defRPr/>
            </a:pPr>
            <a:r>
              <a:rPr lang="sr-Cyrl-RS" sz="1800" i="1" dirty="0">
                <a:latin typeface="Palatino Linotype" pitchFamily="18" charset="0"/>
              </a:rPr>
              <a:t> - </a:t>
            </a:r>
            <a:r>
              <a:rPr lang="pt-BR" b="1" i="1" dirty="0">
                <a:solidFill>
                  <a:srgbClr val="002060"/>
                </a:solidFill>
                <a:latin typeface="Palatino Linotype" pitchFamily="18" charset="0"/>
              </a:rPr>
              <a:t>S</a:t>
            </a:r>
            <a:r>
              <a:rPr lang="sr-Cyrl-RS" b="1" i="1" dirty="0">
                <a:solidFill>
                  <a:srgbClr val="002060"/>
                </a:solidFill>
                <a:latin typeface="Palatino Linotype" pitchFamily="18" charset="0"/>
              </a:rPr>
              <a:t>.</a:t>
            </a:r>
            <a:r>
              <a:rPr lang="pt-BR" b="1" i="1" dirty="0">
                <a:solidFill>
                  <a:srgbClr val="002060"/>
                </a:solidFill>
                <a:latin typeface="Palatino Linotype" pitchFamily="18" charset="0"/>
              </a:rPr>
              <a:t> mitis</a:t>
            </a:r>
            <a:r>
              <a:rPr lang="sr-Cyrl-RS" b="1" i="1" dirty="0">
                <a:solidFill>
                  <a:srgbClr val="002060"/>
                </a:solidFill>
                <a:latin typeface="Palatino Linotype" pitchFamily="18" charset="0"/>
              </a:rPr>
              <a:t>,</a:t>
            </a:r>
            <a:r>
              <a:rPr lang="pt-BR" b="1" i="1" dirty="0">
                <a:solidFill>
                  <a:srgbClr val="002060"/>
                </a:solidFill>
                <a:latin typeface="Palatino Linotype" pitchFamily="18" charset="0"/>
              </a:rPr>
              <a:t> S. sanguis</a:t>
            </a:r>
            <a:r>
              <a:rPr lang="sr-Cyrl-RS" b="1" i="1" dirty="0">
                <a:solidFill>
                  <a:srgbClr val="002060"/>
                </a:solidFill>
                <a:latin typeface="Palatino Linotype" pitchFamily="18" charset="0"/>
              </a:rPr>
              <a:t>,</a:t>
            </a:r>
            <a:r>
              <a:rPr lang="pt-BR" b="1" i="1" dirty="0">
                <a:solidFill>
                  <a:srgbClr val="002060"/>
                </a:solidFill>
                <a:latin typeface="Palatino Linotype" pitchFamily="18" charset="0"/>
              </a:rPr>
              <a:t> S. gordonii</a:t>
            </a:r>
            <a:r>
              <a:rPr lang="sr-Cyrl-RS" b="1" i="1" dirty="0">
                <a:solidFill>
                  <a:srgbClr val="002060"/>
                </a:solidFill>
                <a:latin typeface="Palatino Linotype" pitchFamily="18" charset="0"/>
              </a:rPr>
              <a:t>,</a:t>
            </a:r>
            <a:r>
              <a:rPr lang="pt-BR" b="1" i="1" dirty="0">
                <a:solidFill>
                  <a:srgbClr val="002060"/>
                </a:solidFill>
                <a:latin typeface="Palatino Linotype" pitchFamily="18" charset="0"/>
              </a:rPr>
              <a:t>S. oralis</a:t>
            </a:r>
            <a:r>
              <a:rPr lang="sr-Cyrl-RS" b="1" i="1" dirty="0">
                <a:solidFill>
                  <a:srgbClr val="002060"/>
                </a:solidFill>
                <a:latin typeface="Palatino Linotype" pitchFamily="18" charset="0"/>
              </a:rPr>
              <a:t>, </a:t>
            </a:r>
            <a:r>
              <a:rPr lang="pt-BR" b="1" i="1" dirty="0">
                <a:solidFill>
                  <a:srgbClr val="002060"/>
                </a:solidFill>
                <a:latin typeface="Palatino Linotype" pitchFamily="18" charset="0"/>
              </a:rPr>
              <a:t>S. crista</a:t>
            </a:r>
            <a:r>
              <a:rPr lang="sr-Cyrl-RS" b="1" i="1" dirty="0">
                <a:latin typeface="Palatino Linotype" pitchFamily="18" charset="0"/>
              </a:rPr>
              <a:t>. </a:t>
            </a:r>
            <a:r>
              <a:rPr lang="sr-Cyrl-RS" dirty="0">
                <a:latin typeface="Palatino Linotype" pitchFamily="18" charset="0"/>
              </a:rPr>
              <a:t>Углавном улазе у састав зубног плака (биофилма), колонизују језик и букалну слузницу, учествују у развоју зубног каријеса и инфективног ендокардитиса</a:t>
            </a:r>
            <a:endParaRPr lang="pt-BR" dirty="0">
              <a:latin typeface="Palatino Linotype" pitchFamily="18" charset="0"/>
            </a:endParaRPr>
          </a:p>
          <a:p>
            <a:pPr marL="357188" lvl="3" indent="-357188" eaLnBrk="1" hangingPunct="1">
              <a:buFont typeface="Arial" charset="0"/>
              <a:buNone/>
              <a:tabLst>
                <a:tab pos="447675" algn="l"/>
              </a:tabLst>
              <a:defRPr/>
            </a:pPr>
            <a:endParaRPr lang="en-US" dirty="0">
              <a:latin typeface="Palatino Linotype" pitchFamily="18" charset="0"/>
            </a:endParaRPr>
          </a:p>
          <a:p>
            <a:pPr marL="625475" lvl="3" indent="-177800" eaLnBrk="1" hangingPunct="1">
              <a:buFontTx/>
              <a:buChar char="-"/>
              <a:tabLst>
                <a:tab pos="447675" algn="l"/>
              </a:tabLst>
              <a:defRPr/>
            </a:pPr>
            <a:endParaRPr lang="sr-Cyrl-RS" sz="1800" dirty="0">
              <a:latin typeface="Palatino Linotype" pitchFamily="18" charset="0"/>
            </a:endParaRPr>
          </a:p>
        </p:txBody>
      </p:sp>
      <p:sp>
        <p:nvSpPr>
          <p:cNvPr id="11267" name="TextBox 3"/>
          <p:cNvSpPr txBox="1">
            <a:spLocks noChangeArrowheads="1"/>
          </p:cNvSpPr>
          <p:nvPr/>
        </p:nvSpPr>
        <p:spPr bwMode="auto">
          <a:xfrm>
            <a:off x="2987675" y="476250"/>
            <a:ext cx="23764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i="1">
                <a:latin typeface="Palatino Linotype" pitchFamily="18" charset="0"/>
              </a:rPr>
              <a:t>...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3992</TotalTime>
  <Words>4894</Words>
  <Application>Microsoft Office PowerPoint</Application>
  <PresentationFormat>On-screen Show (4:3)</PresentationFormat>
  <Paragraphs>398</Paragraphs>
  <Slides>63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63</vt:i4>
      </vt:variant>
    </vt:vector>
  </HeadingPairs>
  <TitlesOfParts>
    <vt:vector size="68" baseType="lpstr">
      <vt:lpstr>Arial</vt:lpstr>
      <vt:lpstr>Calibri</vt:lpstr>
      <vt:lpstr>Palatino Linotype</vt:lpstr>
      <vt:lpstr>Wingdings</vt:lpstr>
      <vt:lpstr>Office Theme</vt:lpstr>
      <vt:lpstr>НАСТАВНА ЈЕДИНИЦА 13  </vt:lpstr>
      <vt:lpstr>Усну дупљу насељава физиолошка микрофлора која је квантитативно и квалитативно врло богата</vt:lpstr>
      <vt:lpstr>PowerPoint Presentation</vt:lpstr>
      <vt:lpstr>PowerPoint Presentation</vt:lpstr>
      <vt:lpstr>PowerPoint Presentation</vt:lpstr>
      <vt:lpstr>Физиолошка микрофлора усне дупље</vt:lpstr>
      <vt:lpstr>Састав микрофлоре усне дупље</vt:lpstr>
      <vt:lpstr>Streptococcus mutans</vt:lpstr>
      <vt:lpstr>PowerPoint Presentation</vt:lpstr>
      <vt:lpstr>PowerPoint Presentation</vt:lpstr>
      <vt:lpstr>Бактерије које улазе у састав субгингивалног плака:</vt:lpstr>
      <vt:lpstr>PowerPoint Presentation</vt:lpstr>
      <vt:lpstr>PowerPoint Presentation</vt:lpstr>
      <vt:lpstr>Протозое усне дупље</vt:lpstr>
      <vt:lpstr>PowerPoint Presentation</vt:lpstr>
      <vt:lpstr>Главна станишта микроорганизама у усној дупљи</vt:lpstr>
      <vt:lpstr>Фактори који модулишу раст микроорганизама</vt:lpstr>
      <vt:lpstr>...</vt:lpstr>
      <vt:lpstr>...</vt:lpstr>
      <vt:lpstr>...</vt:lpstr>
      <vt:lpstr>Стечена физиолошка микрофлора усне дупље</vt:lpstr>
      <vt:lpstr>PowerPoint Presentation</vt:lpstr>
      <vt:lpstr>Дентални плак (биофилм)</vt:lpstr>
      <vt:lpstr>Дентални плак</vt:lpstr>
      <vt:lpstr>PowerPoint Presentation</vt:lpstr>
      <vt:lpstr>PowerPoint Presentation</vt:lpstr>
      <vt:lpstr>PowerPoint Presentation</vt:lpstr>
      <vt:lpstr>Формирање зубног плака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Формирање зубног каменца (калкулус)</vt:lpstr>
      <vt:lpstr>PowerPoint Presentation</vt:lpstr>
      <vt:lpstr>Структура зубног каменца</vt:lpstr>
      <vt:lpstr>Улога бактерија оралне слузнице у системским обољењима</vt:lpstr>
      <vt:lpstr>PowerPoint Presentation</vt:lpstr>
      <vt:lpstr>Бактеријске инфекције усне дупље учествују у патогенези системских обољења помоћу три механизма:</vt:lpstr>
      <vt:lpstr>Повезаност бактеријске инфекције пародонцијума са атеросклерозом</vt:lpstr>
      <vt:lpstr>Повезаност бактеријске инфекције пародонцијума са респираторним обољењима</vt:lpstr>
      <vt:lpstr>Повезаност бактеријске инфекције пародонцијума са дијабетесом</vt:lpstr>
      <vt:lpstr>Одбрамбени механизми усне дупље</vt:lpstr>
      <vt:lpstr>Главни одбрамбени механизми у усној дупљи су:</vt:lpstr>
      <vt:lpstr>PowerPoint Presentation</vt:lpstr>
      <vt:lpstr>PowerPoint Presentation</vt:lpstr>
      <vt:lpstr>Екстраорални лимфни чворови</vt:lpstr>
      <vt:lpstr>PowerPoint Presentation</vt:lpstr>
      <vt:lpstr>PowerPoint Presentation</vt:lpstr>
      <vt:lpstr>Заштитна улога пљувачке</vt:lpstr>
      <vt:lpstr>PowerPoint Presentation</vt:lpstr>
      <vt:lpstr>Антимикробне компоненте пљувачке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Гингивална течност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Модул 4</dc:title>
  <dc:creator>MEDF User</dc:creator>
  <cp:lastModifiedBy>ivanjovanovic77@gmail.com</cp:lastModifiedBy>
  <cp:revision>390</cp:revision>
  <dcterms:created xsi:type="dcterms:W3CDTF">2011-08-09T06:52:54Z</dcterms:created>
  <dcterms:modified xsi:type="dcterms:W3CDTF">2023-08-27T11:49:22Z</dcterms:modified>
</cp:coreProperties>
</file>